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7" r:id="rId2"/>
    <p:sldId id="258" r:id="rId3"/>
    <p:sldId id="259" r:id="rId4"/>
    <p:sldId id="260" r:id="rId5"/>
    <p:sldId id="261" r:id="rId6"/>
    <p:sldId id="295" r:id="rId7"/>
    <p:sldId id="262" r:id="rId8"/>
    <p:sldId id="263" r:id="rId9"/>
    <p:sldId id="277" r:id="rId10"/>
    <p:sldId id="264" r:id="rId11"/>
    <p:sldId id="278" r:id="rId12"/>
    <p:sldId id="265" r:id="rId13"/>
    <p:sldId id="279" r:id="rId14"/>
    <p:sldId id="280" r:id="rId15"/>
    <p:sldId id="281" r:id="rId16"/>
    <p:sldId id="296" r:id="rId17"/>
    <p:sldId id="291" r:id="rId18"/>
    <p:sldId id="293" r:id="rId19"/>
    <p:sldId id="297" r:id="rId20"/>
    <p:sldId id="298" r:id="rId21"/>
    <p:sldId id="299" r:id="rId22"/>
    <p:sldId id="266" r:id="rId23"/>
    <p:sldId id="302" r:id="rId24"/>
    <p:sldId id="269" r:id="rId25"/>
    <p:sldId id="284" r:id="rId26"/>
    <p:sldId id="300" r:id="rId27"/>
    <p:sldId id="301" r:id="rId28"/>
    <p:sldId id="270" r:id="rId29"/>
    <p:sldId id="271" r:id="rId30"/>
    <p:sldId id="285" r:id="rId31"/>
    <p:sldId id="272" r:id="rId32"/>
    <p:sldId id="273" r:id="rId33"/>
  </p:sldIdLst>
  <p:sldSz cx="12192000" cy="6858000"/>
  <p:notesSz cx="12192000" cy="6858000"/>
  <p:defaultTextStyle>
    <a:defPPr>
      <a:defRPr kern="0"/>
    </a:defPPr>
  </p:defaultTextStyle>
  <p:extLst>
    <p:ext uri="{521415D9-36F7-43E2-AB2F-B90AF26B5E84}">
      <p14:sectionLst xmlns:p14="http://schemas.microsoft.com/office/powerpoint/2010/main">
        <p14:section name="Default Section" id="{A934EF70-FBD8-4898-A9DF-301360649311}">
          <p14:sldIdLst>
            <p14:sldId id="257"/>
            <p14:sldId id="258"/>
            <p14:sldId id="259"/>
            <p14:sldId id="260"/>
            <p14:sldId id="261"/>
            <p14:sldId id="295"/>
            <p14:sldId id="262"/>
            <p14:sldId id="263"/>
            <p14:sldId id="277"/>
            <p14:sldId id="264"/>
            <p14:sldId id="278"/>
            <p14:sldId id="265"/>
            <p14:sldId id="279"/>
            <p14:sldId id="280"/>
            <p14:sldId id="281"/>
            <p14:sldId id="296"/>
            <p14:sldId id="291"/>
            <p14:sldId id="293"/>
            <p14:sldId id="297"/>
            <p14:sldId id="298"/>
            <p14:sldId id="299"/>
            <p14:sldId id="266"/>
            <p14:sldId id="302"/>
          </p14:sldIdLst>
        </p14:section>
        <p14:section name="Untitled Section" id="{CED75F36-FC3F-494C-AE48-241D55952A51}">
          <p14:sldIdLst>
            <p14:sldId id="269"/>
            <p14:sldId id="284"/>
            <p14:sldId id="300"/>
            <p14:sldId id="301"/>
            <p14:sldId id="270"/>
            <p14:sldId id="271"/>
            <p14:sldId id="285"/>
            <p14:sldId id="272"/>
            <p14:sldId id="273"/>
          </p14:sldIdLst>
        </p14:section>
      </p14:sectionLst>
    </p:ex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3D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725" y="53"/>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2900"/>
          </a:xfrm>
          <a:prstGeom prst="rect">
            <a:avLst/>
          </a:prstGeom>
        </p:spPr>
        <p:txBody>
          <a:bodyPr vert="horz" lIns="91440" tIns="45720" rIns="91440" bIns="45720" rtlCol="0"/>
          <a:lstStyle>
            <a:lvl1pPr algn="r">
              <a:defRPr sz="1200"/>
            </a:lvl1pPr>
          </a:lstStyle>
          <a:p>
            <a:fld id="{E0ED2764-3C6F-4920-97AF-5939EAD16204}" type="datetimeFigureOut">
              <a:rPr lang="en-US" smtClean="0"/>
              <a:pPr/>
              <a:t>3/17/2025</a:t>
            </a:fld>
            <a:endParaRPr lang="en-US"/>
          </a:p>
        </p:txBody>
      </p:sp>
      <p:sp>
        <p:nvSpPr>
          <p:cNvPr id="4" name="Slide Image Placeholder 3"/>
          <p:cNvSpPr>
            <a:spLocks noGrp="1" noRot="1" noChangeAspect="1"/>
          </p:cNvSpPr>
          <p:nvPr>
            <p:ph type="sldImg" idx="2"/>
          </p:nvPr>
        </p:nvSpPr>
        <p:spPr>
          <a:xfrm>
            <a:off x="3810000" y="514350"/>
            <a:ext cx="4572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257550"/>
            <a:ext cx="97536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2900"/>
          </a:xfrm>
          <a:prstGeom prst="rect">
            <a:avLst/>
          </a:prstGeom>
        </p:spPr>
        <p:txBody>
          <a:bodyPr vert="horz" lIns="91440" tIns="45720" rIns="91440" bIns="45720" rtlCol="0" anchor="b"/>
          <a:lstStyle>
            <a:lvl1pPr algn="r">
              <a:defRPr sz="1200"/>
            </a:lvl1pPr>
          </a:lstStyle>
          <a:p>
            <a:fld id="{DCE5B78C-11DD-43C8-BB6C-9BB5E4396B8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CE5B78C-11DD-43C8-BB6C-9BB5E4396B85}" type="slidenum">
              <a:rPr lang="en-US" smtClean="0"/>
              <a:pPr/>
              <a:t>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6" name="Holder 6"/>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7" name="Holder 7"/>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4" name="Holder 4"/>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5" name="Holder 5"/>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3" name="Holder 3"/>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4" name="Holder 4"/>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57150" y="38100"/>
            <a:ext cx="3667124" cy="504825"/>
          </a:xfrm>
          <a:prstGeom prst="rect">
            <a:avLst/>
          </a:prstGeom>
        </p:spPr>
      </p:pic>
      <p:sp>
        <p:nvSpPr>
          <p:cNvPr id="2" name="Holder 2"/>
          <p:cNvSpPr>
            <a:spLocks noGrp="1"/>
          </p:cNvSpPr>
          <p:nvPr>
            <p:ph type="title"/>
          </p:nvPr>
        </p:nvSpPr>
        <p:spPr>
          <a:xfrm>
            <a:off x="1045463" y="283463"/>
            <a:ext cx="10101072" cy="1200005"/>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917575" y="1730872"/>
            <a:ext cx="8149590" cy="3088004"/>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5505148" y="6451049"/>
            <a:ext cx="64452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a:xfrm>
            <a:off x="917575" y="6451049"/>
            <a:ext cx="73723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spc="-10" dirty="0"/>
              <a:t>20-12-</a:t>
            </a:r>
            <a:r>
              <a:rPr spc="-20" dirty="0"/>
              <a:t>2024</a:t>
            </a:r>
          </a:p>
        </p:txBody>
      </p:sp>
      <p:sp>
        <p:nvSpPr>
          <p:cNvPr id="6" name="Holder 6"/>
          <p:cNvSpPr>
            <a:spLocks noGrp="1"/>
          </p:cNvSpPr>
          <p:nvPr>
            <p:ph type="sldNum" sz="quarter" idx="7"/>
          </p:nvPr>
        </p:nvSpPr>
        <p:spPr>
          <a:xfrm>
            <a:off x="11104626" y="6451049"/>
            <a:ext cx="215900"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pPr marL="12700">
                <a:lnSpc>
                  <a:spcPts val="1410"/>
                </a:lnSpc>
              </a:pPr>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045463" y="283463"/>
            <a:ext cx="10101072" cy="1498341"/>
          </a:xfrm>
          <a:prstGeom prst="rect">
            <a:avLst/>
          </a:prstGeom>
          <a:effectLst>
            <a:outerShdw blurRad="50800" dist="38100" dir="2700000" algn="tl" rotWithShape="0">
              <a:prstClr val="black">
                <a:alpha val="40000"/>
              </a:prstClr>
            </a:outerShdw>
          </a:effectLst>
        </p:spPr>
        <p:txBody>
          <a:bodyPr vert="horz" wrap="square" lIns="0" tIns="478010" rIns="0" bIns="0" rtlCol="0">
            <a:spAutoFit/>
          </a:bodyPr>
          <a:lstStyle/>
          <a:p>
            <a:pPr marL="248285" algn="ctr">
              <a:lnSpc>
                <a:spcPct val="100000"/>
              </a:lnSpc>
              <a:spcBef>
                <a:spcPts val="509"/>
              </a:spcBef>
            </a:pPr>
            <a:r>
              <a:rPr sz="1800" dirty="0"/>
              <a:t>Department</a:t>
            </a:r>
            <a:r>
              <a:rPr sz="1800" spc="-20" dirty="0"/>
              <a:t> </a:t>
            </a:r>
            <a:r>
              <a:rPr sz="1800" dirty="0"/>
              <a:t>of</a:t>
            </a:r>
            <a:r>
              <a:rPr sz="1800" spc="-5" dirty="0"/>
              <a:t> </a:t>
            </a:r>
            <a:r>
              <a:rPr sz="1800" dirty="0"/>
              <a:t>Computer</a:t>
            </a:r>
            <a:r>
              <a:rPr sz="1800" spc="-60" dirty="0"/>
              <a:t> </a:t>
            </a:r>
            <a:r>
              <a:rPr sz="1800" dirty="0"/>
              <a:t>Science</a:t>
            </a:r>
            <a:r>
              <a:rPr sz="1800" spc="15" dirty="0"/>
              <a:t> </a:t>
            </a:r>
            <a:r>
              <a:rPr sz="1800" dirty="0"/>
              <a:t>and</a:t>
            </a:r>
            <a:r>
              <a:rPr sz="1800" spc="40" dirty="0"/>
              <a:t> </a:t>
            </a:r>
            <a:r>
              <a:rPr sz="1800" spc="-10" dirty="0"/>
              <a:t>Engineering</a:t>
            </a:r>
            <a:br>
              <a:rPr lang="en-US" sz="1800" spc="-10" dirty="0"/>
            </a:br>
            <a:r>
              <a:rPr lang="en-US" sz="2400" dirty="0">
                <a:solidFill>
                  <a:srgbClr val="FF0000"/>
                </a:solidFill>
              </a:rPr>
              <a:t>Overcoming the Obesity Epidemic: A Deep Learning Approach for Adolescent Prevention</a:t>
            </a:r>
            <a:endParaRPr sz="2400" dirty="0">
              <a:solidFill>
                <a:srgbClr val="FF0000"/>
              </a:solidFill>
            </a:endParaRPr>
          </a:p>
        </p:txBody>
      </p:sp>
      <p:sp>
        <p:nvSpPr>
          <p:cNvPr id="4" name="object 4"/>
          <p:cNvSpPr txBox="1"/>
          <p:nvPr/>
        </p:nvSpPr>
        <p:spPr>
          <a:xfrm>
            <a:off x="5704840" y="1946592"/>
            <a:ext cx="1503045" cy="266065"/>
          </a:xfrm>
          <a:prstGeom prst="rect">
            <a:avLst/>
          </a:prstGeom>
        </p:spPr>
        <p:txBody>
          <a:bodyPr vert="horz" wrap="square" lIns="0" tIns="15875" rIns="0" bIns="0" rtlCol="0">
            <a:spAutoFit/>
          </a:bodyPr>
          <a:lstStyle/>
          <a:p>
            <a:pPr marL="12700">
              <a:lnSpc>
                <a:spcPct val="100000"/>
              </a:lnSpc>
              <a:spcBef>
                <a:spcPts val="125"/>
              </a:spcBef>
            </a:pPr>
            <a:r>
              <a:rPr sz="1550" dirty="0">
                <a:latin typeface="Times New Roman"/>
                <a:cs typeface="Times New Roman"/>
              </a:rPr>
              <a:t>PRESENTED</a:t>
            </a:r>
            <a:r>
              <a:rPr sz="1550" spc="175" dirty="0">
                <a:latin typeface="Times New Roman"/>
                <a:cs typeface="Times New Roman"/>
              </a:rPr>
              <a:t> </a:t>
            </a:r>
            <a:r>
              <a:rPr sz="1550" spc="-25" dirty="0">
                <a:latin typeface="Times New Roman"/>
                <a:cs typeface="Times New Roman"/>
              </a:rPr>
              <a:t>BY</a:t>
            </a:r>
            <a:endParaRPr sz="1550">
              <a:latin typeface="Times New Roman"/>
              <a:cs typeface="Times New Roman"/>
            </a:endParaRPr>
          </a:p>
        </p:txBody>
      </p:sp>
      <p:sp>
        <p:nvSpPr>
          <p:cNvPr id="5" name="object 5"/>
          <p:cNvSpPr txBox="1"/>
          <p:nvPr/>
        </p:nvSpPr>
        <p:spPr>
          <a:xfrm>
            <a:off x="3791839" y="2186876"/>
            <a:ext cx="1697989" cy="1018099"/>
          </a:xfrm>
          <a:prstGeom prst="rect">
            <a:avLst/>
          </a:prstGeom>
        </p:spPr>
        <p:txBody>
          <a:bodyPr vert="horz" wrap="square" lIns="0" tIns="12065" rIns="0" bIns="0" rtlCol="0">
            <a:spAutoFit/>
          </a:bodyPr>
          <a:lstStyle/>
          <a:p>
            <a:pPr marL="12700" marR="5080" algn="just">
              <a:lnSpc>
                <a:spcPct val="137300"/>
              </a:lnSpc>
              <a:spcBef>
                <a:spcPts val="95"/>
              </a:spcBef>
            </a:pPr>
            <a:r>
              <a:rPr lang="en-US" sz="1550" spc="-10" dirty="0">
                <a:latin typeface="Times New Roman"/>
                <a:cs typeface="Times New Roman"/>
              </a:rPr>
              <a:t>Srilatha </a:t>
            </a:r>
            <a:r>
              <a:rPr lang="en-US" sz="1550" spc="-10" dirty="0" err="1">
                <a:latin typeface="Times New Roman"/>
                <a:cs typeface="Times New Roman"/>
              </a:rPr>
              <a:t>Amireddy</a:t>
            </a:r>
            <a:endParaRPr lang="en-US" sz="1550" spc="-10" dirty="0">
              <a:latin typeface="Times New Roman"/>
              <a:cs typeface="Times New Roman"/>
            </a:endParaRPr>
          </a:p>
          <a:p>
            <a:pPr marL="12700" marR="5080" algn="just">
              <a:lnSpc>
                <a:spcPct val="137300"/>
              </a:lnSpc>
              <a:spcBef>
                <a:spcPts val="95"/>
              </a:spcBef>
            </a:pPr>
            <a:r>
              <a:rPr lang="en-US" sz="1550" spc="-10" dirty="0" err="1">
                <a:latin typeface="Times New Roman"/>
                <a:cs typeface="Times New Roman"/>
              </a:rPr>
              <a:t>Chinni</a:t>
            </a:r>
            <a:r>
              <a:rPr lang="en-US" sz="1550" spc="-10" dirty="0">
                <a:latin typeface="Times New Roman"/>
                <a:cs typeface="Times New Roman"/>
              </a:rPr>
              <a:t> Indravati</a:t>
            </a:r>
          </a:p>
          <a:p>
            <a:pPr marL="12700" marR="5080" algn="just">
              <a:lnSpc>
                <a:spcPct val="137300"/>
              </a:lnSpc>
              <a:spcBef>
                <a:spcPts val="95"/>
              </a:spcBef>
            </a:pPr>
            <a:r>
              <a:rPr lang="en-US" sz="1550" dirty="0" err="1">
                <a:latin typeface="Times New Roman"/>
                <a:cs typeface="Times New Roman"/>
              </a:rPr>
              <a:t>Sripati</a:t>
            </a:r>
            <a:r>
              <a:rPr lang="en-US" sz="1550" dirty="0">
                <a:latin typeface="Times New Roman"/>
                <a:cs typeface="Times New Roman"/>
              </a:rPr>
              <a:t> Chandana</a:t>
            </a:r>
            <a:endParaRPr sz="1550" dirty="0">
              <a:latin typeface="Times New Roman"/>
              <a:cs typeface="Times New Roman"/>
            </a:endParaRPr>
          </a:p>
        </p:txBody>
      </p:sp>
      <p:sp>
        <p:nvSpPr>
          <p:cNvPr id="6" name="object 6"/>
          <p:cNvSpPr txBox="1"/>
          <p:nvPr/>
        </p:nvSpPr>
        <p:spPr>
          <a:xfrm>
            <a:off x="7452359" y="2186876"/>
            <a:ext cx="1234441" cy="1362552"/>
          </a:xfrm>
          <a:prstGeom prst="rect">
            <a:avLst/>
          </a:prstGeom>
        </p:spPr>
        <p:txBody>
          <a:bodyPr vert="horz" wrap="square" lIns="0" tIns="99695" rIns="0" bIns="0" rtlCol="0">
            <a:spAutoFit/>
          </a:bodyPr>
          <a:lstStyle/>
          <a:p>
            <a:pPr marL="12700">
              <a:lnSpc>
                <a:spcPct val="100000"/>
              </a:lnSpc>
              <a:spcBef>
                <a:spcPts val="785"/>
              </a:spcBef>
            </a:pPr>
            <a:r>
              <a:rPr sz="1550" dirty="0">
                <a:latin typeface="Times New Roman"/>
                <a:cs typeface="Times New Roman"/>
              </a:rPr>
              <a:t>(</a:t>
            </a:r>
            <a:r>
              <a:rPr lang="en-US" sz="1550" dirty="0">
                <a:latin typeface="Times New Roman"/>
                <a:cs typeface="Times New Roman"/>
              </a:rPr>
              <a:t>21471A0503)</a:t>
            </a:r>
          </a:p>
          <a:p>
            <a:pPr marL="12700">
              <a:lnSpc>
                <a:spcPct val="100000"/>
              </a:lnSpc>
              <a:spcBef>
                <a:spcPts val="785"/>
              </a:spcBef>
            </a:pPr>
            <a:r>
              <a:rPr lang="en-US" sz="1550" dirty="0">
                <a:latin typeface="Times New Roman"/>
                <a:cs typeface="Times New Roman"/>
              </a:rPr>
              <a:t>(21471A0527)</a:t>
            </a:r>
          </a:p>
          <a:p>
            <a:pPr marL="12700">
              <a:lnSpc>
                <a:spcPct val="100000"/>
              </a:lnSpc>
              <a:spcBef>
                <a:spcPts val="785"/>
              </a:spcBef>
            </a:pPr>
            <a:r>
              <a:rPr lang="en-US" sz="1550" dirty="0">
                <a:latin typeface="Times New Roman"/>
                <a:cs typeface="Times New Roman"/>
              </a:rPr>
              <a:t>(21471A0562)</a:t>
            </a:r>
          </a:p>
          <a:p>
            <a:pPr marL="12700">
              <a:lnSpc>
                <a:spcPct val="100000"/>
              </a:lnSpc>
              <a:spcBef>
                <a:spcPts val="785"/>
              </a:spcBef>
            </a:pPr>
            <a:endParaRPr sz="1550" dirty="0">
              <a:latin typeface="Times New Roman"/>
              <a:cs typeface="Times New Roman"/>
            </a:endParaRPr>
          </a:p>
        </p:txBody>
      </p:sp>
      <p:sp>
        <p:nvSpPr>
          <p:cNvPr id="7" name="object 7"/>
          <p:cNvSpPr txBox="1"/>
          <p:nvPr/>
        </p:nvSpPr>
        <p:spPr>
          <a:xfrm>
            <a:off x="4064634" y="3599878"/>
            <a:ext cx="4304665" cy="2249805"/>
          </a:xfrm>
          <a:prstGeom prst="rect">
            <a:avLst/>
          </a:prstGeom>
        </p:spPr>
        <p:txBody>
          <a:bodyPr vert="horz" wrap="square" lIns="0" tIns="12700" rIns="0" bIns="0" rtlCol="0">
            <a:spAutoFit/>
          </a:bodyPr>
          <a:lstStyle/>
          <a:p>
            <a:pPr algn="ctr">
              <a:lnSpc>
                <a:spcPct val="100000"/>
              </a:lnSpc>
              <a:spcBef>
                <a:spcPts val="100"/>
              </a:spcBef>
            </a:pPr>
            <a:r>
              <a:rPr sz="1800" dirty="0">
                <a:solidFill>
                  <a:srgbClr val="006600"/>
                </a:solidFill>
                <a:latin typeface="Times New Roman"/>
                <a:cs typeface="Times New Roman"/>
              </a:rPr>
              <a:t>Under</a:t>
            </a:r>
            <a:r>
              <a:rPr sz="1800" spc="20" dirty="0">
                <a:solidFill>
                  <a:srgbClr val="006600"/>
                </a:solidFill>
                <a:latin typeface="Times New Roman"/>
                <a:cs typeface="Times New Roman"/>
              </a:rPr>
              <a:t> </a:t>
            </a:r>
            <a:r>
              <a:rPr sz="1800" dirty="0">
                <a:solidFill>
                  <a:srgbClr val="006600"/>
                </a:solidFill>
                <a:latin typeface="Times New Roman"/>
                <a:cs typeface="Times New Roman"/>
              </a:rPr>
              <a:t>the</a:t>
            </a:r>
            <a:r>
              <a:rPr sz="1800" spc="-30" dirty="0">
                <a:solidFill>
                  <a:srgbClr val="006600"/>
                </a:solidFill>
                <a:latin typeface="Times New Roman"/>
                <a:cs typeface="Times New Roman"/>
              </a:rPr>
              <a:t> </a:t>
            </a:r>
            <a:r>
              <a:rPr sz="1800" dirty="0">
                <a:solidFill>
                  <a:srgbClr val="006600"/>
                </a:solidFill>
                <a:latin typeface="Times New Roman"/>
                <a:cs typeface="Times New Roman"/>
              </a:rPr>
              <a:t>Guidance</a:t>
            </a:r>
            <a:r>
              <a:rPr sz="1800" spc="-25" dirty="0">
                <a:solidFill>
                  <a:srgbClr val="006600"/>
                </a:solidFill>
                <a:latin typeface="Times New Roman"/>
                <a:cs typeface="Times New Roman"/>
              </a:rPr>
              <a:t> of,</a:t>
            </a:r>
            <a:endParaRPr sz="1800" dirty="0">
              <a:latin typeface="Times New Roman"/>
              <a:cs typeface="Times New Roman"/>
            </a:endParaRPr>
          </a:p>
          <a:p>
            <a:pPr algn="ctr">
              <a:lnSpc>
                <a:spcPct val="100000"/>
              </a:lnSpc>
              <a:spcBef>
                <a:spcPts val="1770"/>
              </a:spcBef>
            </a:pPr>
            <a:r>
              <a:rPr lang="en-US" sz="1550" b="1" spc="-85" dirty="0" err="1">
                <a:latin typeface="Times New Roman"/>
                <a:cs typeface="Times New Roman"/>
              </a:rPr>
              <a:t>Gaddam</a:t>
            </a:r>
            <a:r>
              <a:rPr lang="en-US" sz="1550" b="1" spc="-85" dirty="0">
                <a:latin typeface="Times New Roman"/>
                <a:cs typeface="Times New Roman"/>
              </a:rPr>
              <a:t> Saranya</a:t>
            </a:r>
            <a:r>
              <a:rPr sz="1550" b="1" spc="-85" dirty="0">
                <a:latin typeface="Times New Roman"/>
                <a:cs typeface="Times New Roman"/>
              </a:rPr>
              <a:t> </a:t>
            </a:r>
            <a:r>
              <a:rPr lang="en-US" sz="1575" b="1" spc="-15" baseline="-15873" dirty="0" err="1">
                <a:latin typeface="Times New Roman"/>
                <a:cs typeface="Times New Roman"/>
              </a:rPr>
              <a:t>M.Tech</a:t>
            </a:r>
            <a:r>
              <a:rPr sz="1550" b="1" spc="-10" dirty="0">
                <a:latin typeface="Times New Roman"/>
                <a:cs typeface="Times New Roman"/>
              </a:rPr>
              <a:t>,</a:t>
            </a:r>
            <a:endParaRPr sz="1550" dirty="0">
              <a:latin typeface="Times New Roman"/>
              <a:cs typeface="Times New Roman"/>
            </a:endParaRPr>
          </a:p>
          <a:p>
            <a:pPr algn="ctr">
              <a:lnSpc>
                <a:spcPct val="100000"/>
              </a:lnSpc>
              <a:spcBef>
                <a:spcPts val="470"/>
              </a:spcBef>
            </a:pPr>
            <a:r>
              <a:rPr lang="en-US" sz="1550" spc="-10" dirty="0" err="1">
                <a:solidFill>
                  <a:srgbClr val="888888"/>
                </a:solidFill>
                <a:latin typeface="Times New Roman"/>
                <a:cs typeface="Times New Roman"/>
              </a:rPr>
              <a:t>Asst.prof</a:t>
            </a:r>
            <a:r>
              <a:rPr sz="1550" spc="-10" dirty="0">
                <a:solidFill>
                  <a:srgbClr val="888888"/>
                </a:solidFill>
                <a:latin typeface="Times New Roman"/>
                <a:cs typeface="Times New Roman"/>
              </a:rPr>
              <a:t>,</a:t>
            </a:r>
            <a:endParaRPr sz="1550" dirty="0">
              <a:latin typeface="Times New Roman"/>
              <a:cs typeface="Times New Roman"/>
            </a:endParaRPr>
          </a:p>
          <a:p>
            <a:pPr algn="ctr">
              <a:lnSpc>
                <a:spcPct val="100000"/>
              </a:lnSpc>
              <a:spcBef>
                <a:spcPts val="995"/>
              </a:spcBef>
            </a:pPr>
            <a:r>
              <a:rPr sz="1550" dirty="0">
                <a:solidFill>
                  <a:srgbClr val="888888"/>
                </a:solidFill>
                <a:latin typeface="Times New Roman"/>
                <a:cs typeface="Times New Roman"/>
              </a:rPr>
              <a:t>Department</a:t>
            </a:r>
            <a:r>
              <a:rPr sz="1550" spc="90" dirty="0">
                <a:solidFill>
                  <a:srgbClr val="888888"/>
                </a:solidFill>
                <a:latin typeface="Times New Roman"/>
                <a:cs typeface="Times New Roman"/>
              </a:rPr>
              <a:t> </a:t>
            </a:r>
            <a:r>
              <a:rPr sz="1550" dirty="0">
                <a:solidFill>
                  <a:srgbClr val="888888"/>
                </a:solidFill>
                <a:latin typeface="Times New Roman"/>
                <a:cs typeface="Times New Roman"/>
              </a:rPr>
              <a:t>of</a:t>
            </a:r>
            <a:r>
              <a:rPr sz="1550" spc="180" dirty="0">
                <a:solidFill>
                  <a:srgbClr val="888888"/>
                </a:solidFill>
                <a:latin typeface="Times New Roman"/>
                <a:cs typeface="Times New Roman"/>
              </a:rPr>
              <a:t> </a:t>
            </a:r>
            <a:r>
              <a:rPr sz="1550" dirty="0">
                <a:solidFill>
                  <a:srgbClr val="888888"/>
                </a:solidFill>
                <a:latin typeface="Times New Roman"/>
                <a:cs typeface="Times New Roman"/>
              </a:rPr>
              <a:t>Computer</a:t>
            </a:r>
            <a:r>
              <a:rPr sz="1550" spc="80" dirty="0">
                <a:solidFill>
                  <a:srgbClr val="888888"/>
                </a:solidFill>
                <a:latin typeface="Times New Roman"/>
                <a:cs typeface="Times New Roman"/>
              </a:rPr>
              <a:t> </a:t>
            </a:r>
            <a:r>
              <a:rPr sz="1550" dirty="0">
                <a:solidFill>
                  <a:srgbClr val="888888"/>
                </a:solidFill>
                <a:latin typeface="Times New Roman"/>
                <a:cs typeface="Times New Roman"/>
              </a:rPr>
              <a:t>Science</a:t>
            </a:r>
            <a:r>
              <a:rPr sz="1550" spc="145" dirty="0">
                <a:solidFill>
                  <a:srgbClr val="888888"/>
                </a:solidFill>
                <a:latin typeface="Times New Roman"/>
                <a:cs typeface="Times New Roman"/>
              </a:rPr>
              <a:t> </a:t>
            </a:r>
            <a:r>
              <a:rPr sz="1550" dirty="0">
                <a:solidFill>
                  <a:srgbClr val="888888"/>
                </a:solidFill>
                <a:latin typeface="Times New Roman"/>
                <a:cs typeface="Times New Roman"/>
              </a:rPr>
              <a:t>and</a:t>
            </a:r>
            <a:r>
              <a:rPr sz="1550" spc="135" dirty="0">
                <a:solidFill>
                  <a:srgbClr val="888888"/>
                </a:solidFill>
                <a:latin typeface="Times New Roman"/>
                <a:cs typeface="Times New Roman"/>
              </a:rPr>
              <a:t> </a:t>
            </a:r>
            <a:r>
              <a:rPr sz="1550" spc="-10" dirty="0">
                <a:solidFill>
                  <a:srgbClr val="888888"/>
                </a:solidFill>
                <a:latin typeface="Times New Roman"/>
                <a:cs typeface="Times New Roman"/>
              </a:rPr>
              <a:t>Engineering,</a:t>
            </a:r>
            <a:endParaRPr sz="1550" dirty="0">
              <a:latin typeface="Times New Roman"/>
              <a:cs typeface="Times New Roman"/>
            </a:endParaRPr>
          </a:p>
          <a:p>
            <a:pPr marL="57785" marR="61594" algn="ctr">
              <a:lnSpc>
                <a:spcPct val="173700"/>
              </a:lnSpc>
              <a:spcBef>
                <a:spcPts val="70"/>
              </a:spcBef>
            </a:pPr>
            <a:r>
              <a:rPr sz="1550" dirty="0">
                <a:solidFill>
                  <a:srgbClr val="888888"/>
                </a:solidFill>
                <a:latin typeface="Times New Roman"/>
                <a:cs typeface="Times New Roman"/>
              </a:rPr>
              <a:t>Narasaraopeta</a:t>
            </a:r>
            <a:r>
              <a:rPr sz="1550" spc="200" dirty="0">
                <a:solidFill>
                  <a:srgbClr val="888888"/>
                </a:solidFill>
                <a:latin typeface="Times New Roman"/>
                <a:cs typeface="Times New Roman"/>
              </a:rPr>
              <a:t> </a:t>
            </a:r>
            <a:r>
              <a:rPr sz="1550" dirty="0">
                <a:solidFill>
                  <a:srgbClr val="888888"/>
                </a:solidFill>
                <a:latin typeface="Times New Roman"/>
                <a:cs typeface="Times New Roman"/>
              </a:rPr>
              <a:t>Engineering</a:t>
            </a:r>
            <a:r>
              <a:rPr sz="1550" spc="185" dirty="0">
                <a:solidFill>
                  <a:srgbClr val="888888"/>
                </a:solidFill>
                <a:latin typeface="Times New Roman"/>
                <a:cs typeface="Times New Roman"/>
              </a:rPr>
              <a:t> </a:t>
            </a:r>
            <a:r>
              <a:rPr sz="1550" dirty="0">
                <a:solidFill>
                  <a:srgbClr val="888888"/>
                </a:solidFill>
                <a:latin typeface="Times New Roman"/>
                <a:cs typeface="Times New Roman"/>
              </a:rPr>
              <a:t>College</a:t>
            </a:r>
            <a:r>
              <a:rPr sz="1550" spc="204" dirty="0">
                <a:solidFill>
                  <a:srgbClr val="888888"/>
                </a:solidFill>
                <a:latin typeface="Times New Roman"/>
                <a:cs typeface="Times New Roman"/>
              </a:rPr>
              <a:t> </a:t>
            </a:r>
            <a:r>
              <a:rPr sz="1550" spc="-10" dirty="0">
                <a:solidFill>
                  <a:srgbClr val="888888"/>
                </a:solidFill>
                <a:latin typeface="Times New Roman"/>
                <a:cs typeface="Times New Roman"/>
              </a:rPr>
              <a:t>(Autonomous), </a:t>
            </a:r>
            <a:r>
              <a:rPr sz="1550" dirty="0">
                <a:solidFill>
                  <a:srgbClr val="888888"/>
                </a:solidFill>
                <a:latin typeface="Times New Roman"/>
                <a:cs typeface="Times New Roman"/>
              </a:rPr>
              <a:t>Narasaraopet-</a:t>
            </a:r>
            <a:r>
              <a:rPr sz="1550" spc="150" dirty="0">
                <a:solidFill>
                  <a:srgbClr val="888888"/>
                </a:solidFill>
                <a:latin typeface="Times New Roman"/>
                <a:cs typeface="Times New Roman"/>
              </a:rPr>
              <a:t> </a:t>
            </a:r>
            <a:r>
              <a:rPr sz="1550" dirty="0">
                <a:solidFill>
                  <a:srgbClr val="888888"/>
                </a:solidFill>
                <a:latin typeface="Times New Roman"/>
                <a:cs typeface="Times New Roman"/>
              </a:rPr>
              <a:t>522</a:t>
            </a:r>
            <a:r>
              <a:rPr sz="1550" spc="150" dirty="0">
                <a:solidFill>
                  <a:srgbClr val="888888"/>
                </a:solidFill>
                <a:latin typeface="Times New Roman"/>
                <a:cs typeface="Times New Roman"/>
              </a:rPr>
              <a:t> </a:t>
            </a:r>
            <a:r>
              <a:rPr sz="1550" spc="-20" dirty="0">
                <a:solidFill>
                  <a:srgbClr val="888888"/>
                </a:solidFill>
                <a:latin typeface="Times New Roman"/>
                <a:cs typeface="Times New Roman"/>
              </a:rPr>
              <a:t>601.</a:t>
            </a:r>
            <a:endParaRPr sz="1550" dirty="0">
              <a:latin typeface="Times New Roman"/>
              <a:cs typeface="Times New Roman"/>
            </a:endParaRPr>
          </a:p>
        </p:txBody>
      </p:sp>
      <p:pic>
        <p:nvPicPr>
          <p:cNvPr id="8" name="object 8"/>
          <p:cNvPicPr/>
          <p:nvPr/>
        </p:nvPicPr>
        <p:blipFill>
          <a:blip r:embed="rId2" cstate="print"/>
          <a:stretch>
            <a:fillRect/>
          </a:stretch>
        </p:blipFill>
        <p:spPr>
          <a:xfrm>
            <a:off x="66675" y="131344"/>
            <a:ext cx="3648074" cy="505326"/>
          </a:xfrm>
          <a:prstGeom prst="rect">
            <a:avLst/>
          </a:prstGeom>
        </p:spPr>
      </p:pic>
      <p:sp>
        <p:nvSpPr>
          <p:cNvPr id="9" name="object 9"/>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10" name="object 10"/>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11" name="object 11"/>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12" name="object 12"/>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a:t>
            </a:fld>
            <a:endParaRPr spc="-2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027555">
              <a:lnSpc>
                <a:spcPct val="100000"/>
              </a:lnSpc>
              <a:spcBef>
                <a:spcPts val="130"/>
              </a:spcBef>
            </a:pPr>
            <a:r>
              <a:rPr dirty="0"/>
              <a:t>PROBLEM</a:t>
            </a:r>
            <a:r>
              <a:rPr spc="-170" dirty="0"/>
              <a:t> </a:t>
            </a:r>
            <a:r>
              <a:rPr spc="-50" dirty="0"/>
              <a:t>STATEMENT</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10</a:t>
            </a:fld>
            <a:endParaRPr spc="-25" dirty="0"/>
          </a:p>
        </p:txBody>
      </p:sp>
      <p:sp>
        <p:nvSpPr>
          <p:cNvPr id="3" name="object 3"/>
          <p:cNvSpPr txBox="1"/>
          <p:nvPr/>
        </p:nvSpPr>
        <p:spPr>
          <a:xfrm>
            <a:off x="917575" y="1219200"/>
            <a:ext cx="10817225" cy="3731791"/>
          </a:xfrm>
          <a:prstGeom prst="rect">
            <a:avLst/>
          </a:prstGeom>
        </p:spPr>
        <p:txBody>
          <a:bodyPr vert="horz" wrap="square" lIns="0" tIns="99060" rIns="0" bIns="0" rtlCol="0">
            <a:spAutoFit/>
          </a:bodyPr>
          <a:lstStyle/>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There is insufficient understanding of the specific risk factors contributing to obesity in different demographic groups, particularly regarding gender differences.</a:t>
            </a:r>
          </a:p>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Many existing studies do not adequately address the role of mental health and socio-economic factors in obesity risk, limiting the comprehensiveness of predictive models.</a:t>
            </a:r>
          </a:p>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The lack of engagement of adolescents in their own health management results in lower effectiveness of obesity prevention strategies.</a:t>
            </a:r>
          </a:p>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Traditional methods of data collection and analysis are often outdated, failing to leverage advanced technologies such as machine learning and AI for improved predictions.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027555">
              <a:lnSpc>
                <a:spcPct val="100000"/>
              </a:lnSpc>
              <a:spcBef>
                <a:spcPts val="130"/>
              </a:spcBef>
            </a:pPr>
            <a:r>
              <a:rPr lang="en-IN" dirty="0"/>
              <a:t>PROBLEM</a:t>
            </a:r>
            <a:r>
              <a:rPr lang="en-IN" spc="-170" dirty="0"/>
              <a:t> </a:t>
            </a:r>
            <a:r>
              <a:rPr lang="en-IN" spc="-50" dirty="0"/>
              <a:t>STATEMENT</a:t>
            </a:r>
            <a:endParaRPr spc="-5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11</a:t>
            </a:fld>
            <a:endParaRPr spc="-25" dirty="0"/>
          </a:p>
        </p:txBody>
      </p:sp>
      <p:sp>
        <p:nvSpPr>
          <p:cNvPr id="3" name="object 3"/>
          <p:cNvSpPr txBox="1"/>
          <p:nvPr/>
        </p:nvSpPr>
        <p:spPr>
          <a:xfrm>
            <a:off x="917575" y="1600200"/>
            <a:ext cx="4416425" cy="4737194"/>
          </a:xfrm>
          <a:prstGeom prst="rect">
            <a:avLst/>
          </a:prstGeom>
        </p:spPr>
        <p:txBody>
          <a:bodyPr vert="horz" wrap="square" lIns="0" tIns="99060" rIns="0" bIns="0" rtlCol="0">
            <a:spAutoFit/>
          </a:bodyPr>
          <a:lstStyle/>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There is a critical need for tailored interventions that consider individual lifestyle factors and preferences to effectively combat adolescent obesity.</a:t>
            </a:r>
          </a:p>
          <a:p>
            <a:pPr marL="241300" indent="-228600" algn="just">
              <a:lnSpc>
                <a:spcPct val="100000"/>
              </a:lnSpc>
              <a:spcBef>
                <a:spcPts val="780"/>
              </a:spcBef>
              <a:buFont typeface="Arial MT"/>
              <a:buChar char="•"/>
              <a:tabLst>
                <a:tab pos="241300" algn="l"/>
              </a:tabLst>
            </a:pPr>
            <a:r>
              <a:rPr lang="en-US" sz="2400" dirty="0">
                <a:latin typeface="Times New Roman"/>
                <a:cs typeface="Times New Roman"/>
              </a:rPr>
              <a:t>The ethical implications of using AI in health predictions, including concerns about data privacy and security, remain underexplored.</a:t>
            </a:r>
          </a:p>
          <a:p>
            <a:pPr marL="241300" indent="-228600" algn="just">
              <a:lnSpc>
                <a:spcPct val="100000"/>
              </a:lnSpc>
              <a:spcBef>
                <a:spcPts val="780"/>
              </a:spcBef>
              <a:buFont typeface="Arial MT"/>
              <a:buChar char="•"/>
              <a:tabLst>
                <a:tab pos="241300" algn="l"/>
              </a:tabLst>
            </a:pPr>
            <a:endParaRPr sz="2400" dirty="0">
              <a:latin typeface="Times New Roman"/>
              <a:cs typeface="Times New Roman"/>
            </a:endParaRPr>
          </a:p>
        </p:txBody>
      </p:sp>
      <p:pic>
        <p:nvPicPr>
          <p:cNvPr id="9" name="Picture 8">
            <a:extLst>
              <a:ext uri="{FF2B5EF4-FFF2-40B4-BE49-F238E27FC236}">
                <a16:creationId xmlns:a16="http://schemas.microsoft.com/office/drawing/2014/main" id="{5DE9378F-7493-1BE7-8BAC-9109F276459F}"/>
              </a:ext>
            </a:extLst>
          </p:cNvPr>
          <p:cNvPicPr>
            <a:picLocks noChangeAspect="1"/>
          </p:cNvPicPr>
          <p:nvPr/>
        </p:nvPicPr>
        <p:blipFill>
          <a:blip r:embed="rId2" cstate="print"/>
          <a:stretch>
            <a:fillRect/>
          </a:stretch>
        </p:blipFill>
        <p:spPr>
          <a:xfrm>
            <a:off x="6095999" y="2057400"/>
            <a:ext cx="5798075" cy="3605213"/>
          </a:xfrm>
          <a:prstGeom prst="rect">
            <a:avLst/>
          </a:prstGeom>
        </p:spPr>
      </p:pic>
    </p:spTree>
    <p:extLst>
      <p:ext uri="{BB962C8B-B14F-4D97-AF65-F5344CB8AC3E}">
        <p14:creationId xmlns:p14="http://schemas.microsoft.com/office/powerpoint/2010/main" val="41377565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3454400">
              <a:lnSpc>
                <a:spcPct val="100000"/>
              </a:lnSpc>
              <a:spcBef>
                <a:spcPts val="130"/>
              </a:spcBef>
            </a:pPr>
            <a:r>
              <a:rPr spc="-10" dirty="0"/>
              <a:t>OBJECTIVES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12</a:t>
            </a:fld>
            <a:endParaRPr spc="-25" dirty="0"/>
          </a:p>
        </p:txBody>
      </p:sp>
      <p:sp>
        <p:nvSpPr>
          <p:cNvPr id="10" name="TextBox 9">
            <a:extLst>
              <a:ext uri="{FF2B5EF4-FFF2-40B4-BE49-F238E27FC236}">
                <a16:creationId xmlns:a16="http://schemas.microsoft.com/office/drawing/2014/main" id="{AECDF062-16B5-3D2C-0315-1EB3176BFC4E}"/>
              </a:ext>
            </a:extLst>
          </p:cNvPr>
          <p:cNvSpPr txBox="1"/>
          <p:nvPr/>
        </p:nvSpPr>
        <p:spPr>
          <a:xfrm>
            <a:off x="838200" y="1730872"/>
            <a:ext cx="6094428" cy="3046988"/>
          </a:xfrm>
          <a:prstGeom prst="rect">
            <a:avLst/>
          </a:prstGeom>
          <a:noFill/>
        </p:spPr>
        <p:txBody>
          <a:bodyPr wrap="square">
            <a:spAutoFit/>
          </a:bodyPr>
          <a:lstStyle/>
          <a:p>
            <a:pPr marL="457200" indent="-4572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Assess the Prevalence and Trends of Adolescent Obesity</a:t>
            </a:r>
            <a:r>
              <a:rPr lang="en-US" sz="2400" dirty="0">
                <a:latin typeface="Times New Roman" panose="02020603050405020304" pitchFamily="18" charset="0"/>
                <a:cs typeface="Times New Roman" panose="02020603050405020304" pitchFamily="18" charset="0"/>
              </a:rPr>
              <a:t>: This objective aims to analyze current data on obesity rates among adolescents, focusing on demographic factors such as age, gender, and socio-economic status. Understanding these trends is crucial for identifying at-risk populations and tailoring interventions effectively.</a:t>
            </a:r>
            <a:endParaRPr lang="en-IN" sz="2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4F3342A-CE72-4A6B-8FCD-4097A9A268C1}"/>
              </a:ext>
            </a:extLst>
          </p:cNvPr>
          <p:cNvPicPr>
            <a:picLocks noChangeAspect="1"/>
          </p:cNvPicPr>
          <p:nvPr/>
        </p:nvPicPr>
        <p:blipFill>
          <a:blip r:embed="rId2" cstate="print"/>
          <a:stretch>
            <a:fillRect/>
          </a:stretch>
        </p:blipFill>
        <p:spPr>
          <a:xfrm>
            <a:off x="6932628" y="1600200"/>
            <a:ext cx="4957763" cy="42672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nSpc>
                <a:spcPct val="100000"/>
              </a:lnSpc>
              <a:spcBef>
                <a:spcPts val="130"/>
              </a:spcBef>
            </a:pPr>
            <a:r>
              <a:rPr lang="en-IN" spc="-10" dirty="0"/>
              <a:t>OBJECTIVES</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13</a:t>
            </a:fld>
            <a:endParaRPr spc="-25" dirty="0"/>
          </a:p>
        </p:txBody>
      </p:sp>
      <p:sp>
        <p:nvSpPr>
          <p:cNvPr id="10" name="TextBox 9">
            <a:extLst>
              <a:ext uri="{FF2B5EF4-FFF2-40B4-BE49-F238E27FC236}">
                <a16:creationId xmlns:a16="http://schemas.microsoft.com/office/drawing/2014/main" id="{AECDF062-16B5-3D2C-0315-1EB3176BFC4E}"/>
              </a:ext>
            </a:extLst>
          </p:cNvPr>
          <p:cNvSpPr txBox="1"/>
          <p:nvPr/>
        </p:nvSpPr>
        <p:spPr>
          <a:xfrm>
            <a:off x="838200" y="1730872"/>
            <a:ext cx="6094428" cy="3046988"/>
          </a:xfrm>
          <a:prstGeom prst="rect">
            <a:avLst/>
          </a:prstGeom>
          <a:noFill/>
        </p:spPr>
        <p:txBody>
          <a:bodyPr wrap="square">
            <a:spAutoFit/>
          </a:bodyPr>
          <a:lstStyle/>
          <a:p>
            <a:pPr marL="342900" indent="-3429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Develop a Predictive Model for Obesity Risk</a:t>
            </a:r>
            <a:r>
              <a:rPr lang="en-US" sz="2400" dirty="0">
                <a:latin typeface="Times New Roman" panose="02020603050405020304" pitchFamily="18" charset="0"/>
                <a:cs typeface="Times New Roman" panose="02020603050405020304" pitchFamily="18" charset="0"/>
              </a:rPr>
              <a:t>: The goal is to create a machine learning model that utilizes various health metrics, including BMI, waist circumference, and lifestyle factors, to predict obesity risk in adolescents. This model will enhance the accuracy of risk assessments and facilitate early intervention strategies.</a:t>
            </a:r>
            <a:endParaRPr lang="en-IN" sz="2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5D873A8D-3AFA-D598-4421-49123494612C}"/>
              </a:ext>
            </a:extLst>
          </p:cNvPr>
          <p:cNvPicPr>
            <a:picLocks noChangeAspect="1"/>
          </p:cNvPicPr>
          <p:nvPr/>
        </p:nvPicPr>
        <p:blipFill>
          <a:blip r:embed="rId2" cstate="print"/>
          <a:stretch>
            <a:fillRect/>
          </a:stretch>
        </p:blipFill>
        <p:spPr>
          <a:xfrm>
            <a:off x="7086600" y="1512534"/>
            <a:ext cx="4648200" cy="4050066"/>
          </a:xfrm>
          <a:prstGeom prst="rect">
            <a:avLst/>
          </a:prstGeom>
        </p:spPr>
      </p:pic>
    </p:spTree>
    <p:extLst>
      <p:ext uri="{BB962C8B-B14F-4D97-AF65-F5344CB8AC3E}">
        <p14:creationId xmlns:p14="http://schemas.microsoft.com/office/powerpoint/2010/main" val="3639677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nSpc>
                <a:spcPct val="100000"/>
              </a:lnSpc>
              <a:spcBef>
                <a:spcPts val="130"/>
              </a:spcBef>
            </a:pPr>
            <a:r>
              <a:rPr lang="en-IN" spc="-10" dirty="0"/>
              <a:t>OBJECTIVES</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14</a:t>
            </a:fld>
            <a:endParaRPr spc="-25" dirty="0"/>
          </a:p>
        </p:txBody>
      </p:sp>
      <p:sp>
        <p:nvSpPr>
          <p:cNvPr id="10" name="TextBox 9">
            <a:extLst>
              <a:ext uri="{FF2B5EF4-FFF2-40B4-BE49-F238E27FC236}">
                <a16:creationId xmlns:a16="http://schemas.microsoft.com/office/drawing/2014/main" id="{AECDF062-16B5-3D2C-0315-1EB3176BFC4E}"/>
              </a:ext>
            </a:extLst>
          </p:cNvPr>
          <p:cNvSpPr txBox="1"/>
          <p:nvPr/>
        </p:nvSpPr>
        <p:spPr>
          <a:xfrm>
            <a:off x="838200" y="1730872"/>
            <a:ext cx="6094428" cy="3416320"/>
          </a:xfrm>
          <a:prstGeom prst="rect">
            <a:avLst/>
          </a:prstGeom>
          <a:noFill/>
        </p:spPr>
        <p:txBody>
          <a:bodyPr wrap="square">
            <a:spAutoFit/>
          </a:bodyPr>
          <a:lstStyle/>
          <a:p>
            <a:pPr marL="342900" indent="-3429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Investigate Gender-Specific Risk Factors:</a:t>
            </a:r>
            <a:r>
              <a:rPr lang="en-US" sz="2400" dirty="0">
                <a:latin typeface="Times New Roman" panose="02020603050405020304" pitchFamily="18" charset="0"/>
                <a:cs typeface="Times New Roman" panose="02020603050405020304" pitchFamily="18" charset="0"/>
              </a:rPr>
              <a:t> This objective focuses on exploring the differences in obesity risk factors between male and female adolescents. By understanding these gender-specific influences, the project aims to inform targeted intervention strategies that address the unique needs of each group, ultimately improving health outcomes.</a:t>
            </a:r>
            <a:endParaRPr lang="en-IN" sz="2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985373A-BE07-4158-BDE6-43C7A4B1CF89}"/>
              </a:ext>
            </a:extLst>
          </p:cNvPr>
          <p:cNvPicPr>
            <a:picLocks noChangeAspect="1"/>
          </p:cNvPicPr>
          <p:nvPr/>
        </p:nvPicPr>
        <p:blipFill>
          <a:blip r:embed="rId2" cstate="print"/>
          <a:stretch>
            <a:fillRect/>
          </a:stretch>
        </p:blipFill>
        <p:spPr>
          <a:xfrm>
            <a:off x="7010400" y="1905000"/>
            <a:ext cx="4800601" cy="3781425"/>
          </a:xfrm>
          <a:prstGeom prst="rect">
            <a:avLst/>
          </a:prstGeom>
        </p:spPr>
      </p:pic>
    </p:spTree>
    <p:extLst>
      <p:ext uri="{BB962C8B-B14F-4D97-AF65-F5344CB8AC3E}">
        <p14:creationId xmlns:p14="http://schemas.microsoft.com/office/powerpoint/2010/main" val="1316106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nSpc>
                <a:spcPct val="100000"/>
              </a:lnSpc>
              <a:spcBef>
                <a:spcPts val="130"/>
              </a:spcBef>
            </a:pPr>
            <a:r>
              <a:rPr lang="en-IN" spc="-10" dirty="0"/>
              <a:t>OBJECTIVES</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15</a:t>
            </a:fld>
            <a:endParaRPr spc="-25" dirty="0"/>
          </a:p>
        </p:txBody>
      </p:sp>
      <p:sp>
        <p:nvSpPr>
          <p:cNvPr id="10" name="TextBox 9">
            <a:extLst>
              <a:ext uri="{FF2B5EF4-FFF2-40B4-BE49-F238E27FC236}">
                <a16:creationId xmlns:a16="http://schemas.microsoft.com/office/drawing/2014/main" id="{AECDF062-16B5-3D2C-0315-1EB3176BFC4E}"/>
              </a:ext>
            </a:extLst>
          </p:cNvPr>
          <p:cNvSpPr txBox="1"/>
          <p:nvPr/>
        </p:nvSpPr>
        <p:spPr>
          <a:xfrm>
            <a:off x="838200" y="1730872"/>
            <a:ext cx="6094428" cy="3785652"/>
          </a:xfrm>
          <a:prstGeom prst="rect">
            <a:avLst/>
          </a:prstGeom>
          <a:noFill/>
        </p:spPr>
        <p:txBody>
          <a:bodyPr wrap="square">
            <a:spAutoFit/>
          </a:bodyPr>
          <a:lstStyle/>
          <a:p>
            <a:pPr marL="342900" indent="-3429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Engage Adolescents in Health Management</a:t>
            </a:r>
            <a:r>
              <a:rPr lang="en-US" sz="2400" dirty="0">
                <a:latin typeface="Times New Roman" panose="02020603050405020304" pitchFamily="18" charset="0"/>
                <a:cs typeface="Times New Roman" panose="02020603050405020304" pitchFamily="18" charset="0"/>
              </a:rPr>
              <a:t>: This objective emphasizes the importance of involving adolescents in their own health care and decision-making processes. By incorporating participatory research methods, the project seeks to empower young individuals to take an active role in managing their health, leading to more effective and sustainable obesity prevention strategies.</a:t>
            </a:r>
            <a:endParaRPr lang="en-IN" sz="2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82C6357C-8C3A-DA1C-3631-373EBAF51447}"/>
              </a:ext>
            </a:extLst>
          </p:cNvPr>
          <p:cNvPicPr>
            <a:picLocks noChangeAspect="1"/>
          </p:cNvPicPr>
          <p:nvPr/>
        </p:nvPicPr>
        <p:blipFill>
          <a:blip r:embed="rId2" cstate="print"/>
          <a:stretch>
            <a:fillRect/>
          </a:stretch>
        </p:blipFill>
        <p:spPr>
          <a:xfrm>
            <a:off x="7175720" y="1604398"/>
            <a:ext cx="4181222" cy="4038600"/>
          </a:xfrm>
          <a:prstGeom prst="rect">
            <a:avLst/>
          </a:prstGeom>
        </p:spPr>
      </p:pic>
    </p:spTree>
    <p:extLst>
      <p:ext uri="{BB962C8B-B14F-4D97-AF65-F5344CB8AC3E}">
        <p14:creationId xmlns:p14="http://schemas.microsoft.com/office/powerpoint/2010/main" val="1905591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nSpc>
                <a:spcPct val="100000"/>
              </a:lnSpc>
              <a:spcBef>
                <a:spcPts val="130"/>
              </a:spcBef>
            </a:pPr>
            <a:r>
              <a:rPr lang="en-US" spc="-10" dirty="0"/>
              <a:t>Dataset</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16</a:t>
            </a:fld>
            <a:endParaRPr spc="-25" dirty="0"/>
          </a:p>
        </p:txBody>
      </p:sp>
      <p:sp>
        <p:nvSpPr>
          <p:cNvPr id="10" name="TextBox 9">
            <a:extLst>
              <a:ext uri="{FF2B5EF4-FFF2-40B4-BE49-F238E27FC236}">
                <a16:creationId xmlns:a16="http://schemas.microsoft.com/office/drawing/2014/main" id="{AECDF062-16B5-3D2C-0315-1EB3176BFC4E}"/>
              </a:ext>
            </a:extLst>
          </p:cNvPr>
          <p:cNvSpPr txBox="1"/>
          <p:nvPr/>
        </p:nvSpPr>
        <p:spPr>
          <a:xfrm>
            <a:off x="838200" y="1730872"/>
            <a:ext cx="11125200" cy="3662541"/>
          </a:xfrm>
          <a:prstGeom prst="rect">
            <a:avLst/>
          </a:prstGeom>
          <a:noFill/>
        </p:spPr>
        <p:txBody>
          <a:bodyPr wrap="square">
            <a:spAutoFit/>
          </a:bodyPr>
          <a:lstStyle/>
          <a:p>
            <a:pPr algn="just"/>
            <a:r>
              <a:rPr lang="en-US" sz="2400" b="1" dirty="0">
                <a:latin typeface="Times New Roman" panose="02020603050405020304" pitchFamily="18" charset="0"/>
                <a:cs typeface="Times New Roman" panose="02020603050405020304" pitchFamily="18" charset="0"/>
              </a:rPr>
              <a:t>Dataset Overview: </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dataset aims to classify obesity risk levels by analyzing various features related to an individual's health, behavior, and demographics.</a:t>
            </a:r>
          </a:p>
          <a:p>
            <a:pPr marL="342900" indent="-342900" algn="l">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It </a:t>
            </a:r>
            <a:r>
              <a:rPr lang="en-IN" sz="2400" dirty="0" err="1">
                <a:latin typeface="Times New Roman" panose="02020603050405020304" pitchFamily="18" charset="0"/>
                <a:cs typeface="Times New Roman" panose="02020603050405020304" pitchFamily="18" charset="0"/>
              </a:rPr>
              <a:t>containsAge</a:t>
            </a:r>
            <a:r>
              <a:rPr lang="en-IN" sz="2400" dirty="0">
                <a:latin typeface="Times New Roman" panose="02020603050405020304" pitchFamily="18" charset="0"/>
                <a:cs typeface="Times New Roman" panose="02020603050405020304" pitchFamily="18" charset="0"/>
              </a:rPr>
              <a:t>, Gender, Height, Weight, Body Mass Index (BMI), Waist Circumference(WC) ,Dietary habits, Physical activity levels, Sleep duration, Socioeconomic status</a:t>
            </a:r>
          </a:p>
          <a:p>
            <a:pPr marL="342900" indent="-342900" algn="l">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Availability: </a:t>
            </a:r>
            <a:r>
              <a:rPr lang="en-US" sz="2200" dirty="0">
                <a:latin typeface="Times New Roman" panose="02020603050405020304" pitchFamily="18" charset="0"/>
                <a:cs typeface="Times New Roman" panose="02020603050405020304" pitchFamily="18" charset="0"/>
              </a:rPr>
              <a:t>You can find the dataset titled "Multi-Class Prediction of Obesity Risk" on Kaggle at the following link:</a:t>
            </a:r>
          </a:p>
          <a:p>
            <a:pPr marL="342900" indent="-342900" algn="l">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https://www.kaggle.com/code/ucupsedaya/90-bayesianoptimization-meta-learning-s4e2-comp/input</a:t>
            </a: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7152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gn="l">
              <a:lnSpc>
                <a:spcPct val="100000"/>
              </a:lnSpc>
              <a:spcBef>
                <a:spcPts val="130"/>
              </a:spcBef>
            </a:pPr>
            <a:r>
              <a:rPr lang="en-US" spc="-10" dirty="0"/>
              <a:t>PREPROCESSING</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17</a:t>
            </a:fld>
            <a:endParaRPr spc="-25" dirty="0"/>
          </a:p>
        </p:txBody>
      </p:sp>
      <p:sp>
        <p:nvSpPr>
          <p:cNvPr id="11" name="TextBox 10">
            <a:extLst>
              <a:ext uri="{FF2B5EF4-FFF2-40B4-BE49-F238E27FC236}">
                <a16:creationId xmlns:a16="http://schemas.microsoft.com/office/drawing/2014/main" id="{DC827FB2-125D-A1B0-6895-96E505E2D196}"/>
              </a:ext>
            </a:extLst>
          </p:cNvPr>
          <p:cNvSpPr txBox="1"/>
          <p:nvPr/>
        </p:nvSpPr>
        <p:spPr>
          <a:xfrm>
            <a:off x="6400800" y="1371600"/>
            <a:ext cx="5029200" cy="46166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Example (before and after scaling):</a:t>
            </a:r>
          </a:p>
        </p:txBody>
      </p:sp>
      <p:graphicFrame>
        <p:nvGraphicFramePr>
          <p:cNvPr id="9" name="Table 8">
            <a:extLst>
              <a:ext uri="{FF2B5EF4-FFF2-40B4-BE49-F238E27FC236}">
                <a16:creationId xmlns:a16="http://schemas.microsoft.com/office/drawing/2014/main" id="{6A950F72-1CBC-824B-7056-235C129241D0}"/>
              </a:ext>
            </a:extLst>
          </p:cNvPr>
          <p:cNvGraphicFramePr>
            <a:graphicFrameLocks noGrp="1"/>
          </p:cNvGraphicFramePr>
          <p:nvPr>
            <p:extLst>
              <p:ext uri="{D42A27DB-BD31-4B8C-83A1-F6EECF244321}">
                <p14:modId xmlns:p14="http://schemas.microsoft.com/office/powerpoint/2010/main" val="2358132102"/>
              </p:ext>
            </p:extLst>
          </p:nvPr>
        </p:nvGraphicFramePr>
        <p:xfrm>
          <a:off x="6542944" y="2111617"/>
          <a:ext cx="5369652" cy="2502129"/>
        </p:xfrm>
        <a:graphic>
          <a:graphicData uri="http://schemas.openxmlformats.org/drawingml/2006/table">
            <a:tbl>
              <a:tblPr firstRow="1" bandRow="1">
                <a:tableStyleId>{5C22544A-7EE6-4342-B048-85BDC9FD1C3A}</a:tableStyleId>
              </a:tblPr>
              <a:tblGrid>
                <a:gridCol w="894942">
                  <a:extLst>
                    <a:ext uri="{9D8B030D-6E8A-4147-A177-3AD203B41FA5}">
                      <a16:colId xmlns:a16="http://schemas.microsoft.com/office/drawing/2014/main" val="564905228"/>
                    </a:ext>
                  </a:extLst>
                </a:gridCol>
                <a:gridCol w="894942">
                  <a:extLst>
                    <a:ext uri="{9D8B030D-6E8A-4147-A177-3AD203B41FA5}">
                      <a16:colId xmlns:a16="http://schemas.microsoft.com/office/drawing/2014/main" val="350457188"/>
                    </a:ext>
                  </a:extLst>
                </a:gridCol>
                <a:gridCol w="894942">
                  <a:extLst>
                    <a:ext uri="{9D8B030D-6E8A-4147-A177-3AD203B41FA5}">
                      <a16:colId xmlns:a16="http://schemas.microsoft.com/office/drawing/2014/main" val="241753237"/>
                    </a:ext>
                  </a:extLst>
                </a:gridCol>
                <a:gridCol w="894942">
                  <a:extLst>
                    <a:ext uri="{9D8B030D-6E8A-4147-A177-3AD203B41FA5}">
                      <a16:colId xmlns:a16="http://schemas.microsoft.com/office/drawing/2014/main" val="164533710"/>
                    </a:ext>
                  </a:extLst>
                </a:gridCol>
                <a:gridCol w="894942">
                  <a:extLst>
                    <a:ext uri="{9D8B030D-6E8A-4147-A177-3AD203B41FA5}">
                      <a16:colId xmlns:a16="http://schemas.microsoft.com/office/drawing/2014/main" val="2313147261"/>
                    </a:ext>
                  </a:extLst>
                </a:gridCol>
                <a:gridCol w="894942">
                  <a:extLst>
                    <a:ext uri="{9D8B030D-6E8A-4147-A177-3AD203B41FA5}">
                      <a16:colId xmlns:a16="http://schemas.microsoft.com/office/drawing/2014/main" val="1403504216"/>
                    </a:ext>
                  </a:extLst>
                </a:gridCol>
              </a:tblGrid>
              <a:tr h="886784">
                <a:tc>
                  <a:txBody>
                    <a:bodyPr/>
                    <a:lstStyle/>
                    <a:p>
                      <a:r>
                        <a:rPr lang="en-IN" dirty="0"/>
                        <a:t>Height (cm)	</a:t>
                      </a:r>
                    </a:p>
                  </a:txBody>
                  <a:tcPr/>
                </a:tc>
                <a:tc>
                  <a:txBody>
                    <a:bodyPr/>
                    <a:lstStyle/>
                    <a:p>
                      <a:r>
                        <a:rPr lang="en-IN" dirty="0"/>
                        <a:t>Weight (kg)</a:t>
                      </a:r>
                    </a:p>
                  </a:txBody>
                  <a:tcPr/>
                </a:tc>
                <a:tc>
                  <a:txBody>
                    <a:bodyPr/>
                    <a:lstStyle/>
                    <a:p>
                      <a:r>
                        <a:rPr lang="en-IN" dirty="0"/>
                        <a:t>Age</a:t>
                      </a:r>
                    </a:p>
                  </a:txBody>
                  <a:tcPr/>
                </a:tc>
                <a:tc>
                  <a:txBody>
                    <a:bodyPr/>
                    <a:lstStyle/>
                    <a:p>
                      <a:r>
                        <a:rPr lang="en-IN" dirty="0"/>
                        <a:t>Scaled Height</a:t>
                      </a:r>
                    </a:p>
                  </a:txBody>
                  <a:tcPr/>
                </a:tc>
                <a:tc>
                  <a:txBody>
                    <a:bodyPr/>
                    <a:lstStyle/>
                    <a:p>
                      <a:r>
                        <a:rPr lang="en-IN" dirty="0"/>
                        <a:t>Scaled Weight</a:t>
                      </a:r>
                    </a:p>
                  </a:txBody>
                  <a:tcPr/>
                </a:tc>
                <a:tc>
                  <a:txBody>
                    <a:bodyPr/>
                    <a:lstStyle/>
                    <a:p>
                      <a:r>
                        <a:rPr lang="en-IN" dirty="0"/>
                        <a:t>Scaled Age</a:t>
                      </a:r>
                    </a:p>
                  </a:txBody>
                  <a:tcPr/>
                </a:tc>
                <a:extLst>
                  <a:ext uri="{0D108BD9-81ED-4DB2-BD59-A6C34878D82A}">
                    <a16:rowId xmlns:a16="http://schemas.microsoft.com/office/drawing/2014/main" val="3696665849"/>
                  </a:ext>
                </a:extLst>
              </a:tr>
              <a:tr h="673329">
                <a:tc>
                  <a:txBody>
                    <a:bodyPr/>
                    <a:lstStyle/>
                    <a:p>
                      <a:r>
                        <a:rPr lang="en-IN" dirty="0"/>
                        <a:t>170</a:t>
                      </a:r>
                    </a:p>
                  </a:txBody>
                  <a:tcPr anchor="ctr"/>
                </a:tc>
                <a:tc>
                  <a:txBody>
                    <a:bodyPr/>
                    <a:lstStyle/>
                    <a:p>
                      <a:r>
                        <a:rPr lang="en-US" dirty="0"/>
                        <a:t>7</a:t>
                      </a:r>
                      <a:r>
                        <a:rPr lang="en-IN" dirty="0"/>
                        <a:t>5</a:t>
                      </a:r>
                    </a:p>
                  </a:txBody>
                  <a:tcPr anchor="ctr"/>
                </a:tc>
                <a:tc>
                  <a:txBody>
                    <a:bodyPr/>
                    <a:lstStyle/>
                    <a:p>
                      <a:endParaRPr lang="en-US" dirty="0"/>
                    </a:p>
                    <a:p>
                      <a:r>
                        <a:rPr lang="en-US" dirty="0"/>
                        <a:t>25</a:t>
                      </a:r>
                      <a:endParaRPr lang="en-IN" dirty="0"/>
                    </a:p>
                  </a:txBody>
                  <a:tcPr/>
                </a:tc>
                <a:tc>
                  <a:txBody>
                    <a:bodyPr/>
                    <a:lstStyle/>
                    <a:p>
                      <a:endParaRPr lang="en-US" dirty="0"/>
                    </a:p>
                    <a:p>
                      <a:r>
                        <a:rPr lang="en-IN" dirty="0"/>
                        <a:t>0.65</a:t>
                      </a:r>
                    </a:p>
                  </a:txBody>
                  <a:tcPr/>
                </a:tc>
                <a:tc>
                  <a:txBody>
                    <a:bodyPr/>
                    <a:lstStyle/>
                    <a:p>
                      <a:endParaRPr lang="en-US" dirty="0"/>
                    </a:p>
                    <a:p>
                      <a:r>
                        <a:rPr lang="en-US" dirty="0"/>
                        <a:t>0.55</a:t>
                      </a:r>
                      <a:endParaRPr lang="en-IN" dirty="0"/>
                    </a:p>
                  </a:txBody>
                  <a:tcPr/>
                </a:tc>
                <a:tc>
                  <a:txBody>
                    <a:bodyPr/>
                    <a:lstStyle/>
                    <a:p>
                      <a:endParaRPr lang="en-US" dirty="0"/>
                    </a:p>
                    <a:p>
                      <a:r>
                        <a:rPr lang="en-US" dirty="0"/>
                        <a:t>0.40</a:t>
                      </a:r>
                      <a:endParaRPr lang="en-IN" dirty="0"/>
                    </a:p>
                  </a:txBody>
                  <a:tcPr/>
                </a:tc>
                <a:extLst>
                  <a:ext uri="{0D108BD9-81ED-4DB2-BD59-A6C34878D82A}">
                    <a16:rowId xmlns:a16="http://schemas.microsoft.com/office/drawing/2014/main" val="522443518"/>
                  </a:ext>
                </a:extLst>
              </a:tr>
              <a:tr h="886784">
                <a:tc>
                  <a:txBody>
                    <a:bodyPr/>
                    <a:lstStyle/>
                    <a:p>
                      <a:endParaRPr lang="en-US" dirty="0"/>
                    </a:p>
                    <a:p>
                      <a:r>
                        <a:rPr lang="en-US" dirty="0"/>
                        <a:t>160</a:t>
                      </a:r>
                    </a:p>
                    <a:p>
                      <a:endParaRPr lang="en-IN" dirty="0"/>
                    </a:p>
                  </a:txBody>
                  <a:tcPr/>
                </a:tc>
                <a:tc>
                  <a:txBody>
                    <a:bodyPr/>
                    <a:lstStyle/>
                    <a:p>
                      <a:endParaRPr lang="en-US" dirty="0"/>
                    </a:p>
                    <a:p>
                      <a:r>
                        <a:rPr lang="en-US" dirty="0"/>
                        <a:t>65</a:t>
                      </a:r>
                      <a:endParaRPr lang="en-IN" dirty="0"/>
                    </a:p>
                  </a:txBody>
                  <a:tcPr/>
                </a:tc>
                <a:tc>
                  <a:txBody>
                    <a:bodyPr/>
                    <a:lstStyle/>
                    <a:p>
                      <a:endParaRPr lang="en-US" dirty="0"/>
                    </a:p>
                    <a:p>
                      <a:r>
                        <a:rPr lang="en-US" dirty="0"/>
                        <a:t>30</a:t>
                      </a:r>
                      <a:endParaRPr lang="en-IN" dirty="0"/>
                    </a:p>
                  </a:txBody>
                  <a:tcPr/>
                </a:tc>
                <a:tc>
                  <a:txBody>
                    <a:bodyPr/>
                    <a:lstStyle/>
                    <a:p>
                      <a:endParaRPr lang="en-US" dirty="0"/>
                    </a:p>
                    <a:p>
                      <a:r>
                        <a:rPr lang="en-US" dirty="0"/>
                        <a:t>0.45</a:t>
                      </a:r>
                      <a:endParaRPr lang="en-IN" dirty="0"/>
                    </a:p>
                  </a:txBody>
                  <a:tcPr/>
                </a:tc>
                <a:tc>
                  <a:txBody>
                    <a:bodyPr/>
                    <a:lstStyle/>
                    <a:p>
                      <a:endParaRPr lang="en-US" dirty="0"/>
                    </a:p>
                    <a:p>
                      <a:r>
                        <a:rPr lang="en-US" dirty="0"/>
                        <a:t>0.35</a:t>
                      </a:r>
                      <a:endParaRPr lang="en-IN" dirty="0"/>
                    </a:p>
                  </a:txBody>
                  <a:tcPr/>
                </a:tc>
                <a:tc>
                  <a:txBody>
                    <a:bodyPr/>
                    <a:lstStyle/>
                    <a:p>
                      <a:endParaRPr lang="en-US" dirty="0"/>
                    </a:p>
                    <a:p>
                      <a:r>
                        <a:rPr lang="en-US" dirty="0"/>
                        <a:t>0.60</a:t>
                      </a:r>
                      <a:endParaRPr lang="en-IN" dirty="0"/>
                    </a:p>
                  </a:txBody>
                  <a:tcPr/>
                </a:tc>
                <a:extLst>
                  <a:ext uri="{0D108BD9-81ED-4DB2-BD59-A6C34878D82A}">
                    <a16:rowId xmlns:a16="http://schemas.microsoft.com/office/drawing/2014/main" val="500322801"/>
                  </a:ext>
                </a:extLst>
              </a:tr>
            </a:tbl>
          </a:graphicData>
        </a:graphic>
      </p:graphicFrame>
      <p:sp>
        <p:nvSpPr>
          <p:cNvPr id="10" name="TextBox 9">
            <a:extLst>
              <a:ext uri="{FF2B5EF4-FFF2-40B4-BE49-F238E27FC236}">
                <a16:creationId xmlns:a16="http://schemas.microsoft.com/office/drawing/2014/main" id="{20865686-4DAF-5FF3-E288-1E7333943172}"/>
              </a:ext>
            </a:extLst>
          </p:cNvPr>
          <p:cNvSpPr txBox="1"/>
          <p:nvPr/>
        </p:nvSpPr>
        <p:spPr>
          <a:xfrm>
            <a:off x="685799" y="1676400"/>
            <a:ext cx="6172201" cy="4493538"/>
          </a:xfrm>
          <a:prstGeom prst="rect">
            <a:avLst/>
          </a:prstGeom>
          <a:noFill/>
        </p:spPr>
        <p:txBody>
          <a:bodyPr wrap="square">
            <a:spAutoFit/>
          </a:bodyPr>
          <a:lstStyle/>
          <a:p>
            <a:r>
              <a:rPr lang="en-IN" sz="2200" b="1" dirty="0">
                <a:latin typeface="Times New Roman" panose="02020603050405020304" pitchFamily="18" charset="0"/>
                <a:cs typeface="Times New Roman" panose="02020603050405020304" pitchFamily="18" charset="0"/>
              </a:rPr>
              <a:t>Data Collection:</a:t>
            </a:r>
          </a:p>
          <a:p>
            <a:r>
              <a:rPr lang="en-IN" sz="2200" dirty="0">
                <a:latin typeface="Times New Roman" panose="02020603050405020304" pitchFamily="18" charset="0"/>
                <a:cs typeface="Times New Roman" panose="02020603050405020304" pitchFamily="18" charset="0"/>
              </a:rPr>
              <a:t>Health metrics collected </a:t>
            </a:r>
            <a:r>
              <a:rPr lang="en-IN" sz="2200" dirty="0" err="1">
                <a:latin typeface="Times New Roman" panose="02020603050405020304" pitchFamily="18" charset="0"/>
                <a:cs typeface="Times New Roman" panose="02020603050405020304" pitchFamily="18" charset="0"/>
              </a:rPr>
              <a:t>included:Height.Weight,BMI</a:t>
            </a:r>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Daily physical activity (steps taken),Dietary intake (caloric intake)</a:t>
            </a:r>
          </a:p>
          <a:p>
            <a:r>
              <a:rPr lang="en-IN" sz="2200" b="1" dirty="0">
                <a:latin typeface="Times New Roman" panose="02020603050405020304" pitchFamily="18" charset="0"/>
                <a:cs typeface="Times New Roman" panose="02020603050405020304" pitchFamily="18" charset="0"/>
              </a:rPr>
              <a:t>1.Data Cleaning and Formatting:</a:t>
            </a:r>
          </a:p>
          <a:p>
            <a:r>
              <a:rPr lang="en-IN" sz="2200" dirty="0" err="1">
                <a:latin typeface="Times New Roman" panose="02020603050405020304" pitchFamily="18" charset="0"/>
                <a:cs typeface="Times New Roman" panose="02020603050405020304" pitchFamily="18" charset="0"/>
              </a:rPr>
              <a:t>Conversion:Convert</a:t>
            </a:r>
            <a:r>
              <a:rPr lang="en-IN" sz="2200" dirty="0">
                <a:latin typeface="Times New Roman" panose="02020603050405020304" pitchFamily="18" charset="0"/>
                <a:cs typeface="Times New Roman" panose="02020603050405020304" pitchFamily="18" charset="0"/>
              </a:rPr>
              <a:t> units(height: cm → meters, weight: grams → kg).  </a:t>
            </a:r>
          </a:p>
          <a:p>
            <a:r>
              <a:rPr lang="en-IN" sz="2200" dirty="0" err="1">
                <a:latin typeface="Times New Roman" panose="02020603050405020304" pitchFamily="18" charset="0"/>
                <a:cs typeface="Times New Roman" panose="02020603050405020304" pitchFamily="18" charset="0"/>
              </a:rPr>
              <a:t>Normalization:Encode</a:t>
            </a:r>
            <a:r>
              <a:rPr lang="en-IN" sz="2200" dirty="0">
                <a:latin typeface="Times New Roman" panose="02020603050405020304" pitchFamily="18" charset="0"/>
                <a:cs typeface="Times New Roman" panose="02020603050405020304" pitchFamily="18" charset="0"/>
              </a:rPr>
              <a:t> categorical variables (e.g., activity level: low, moderate, high → 0,1,2).  </a:t>
            </a:r>
          </a:p>
          <a:p>
            <a:r>
              <a:rPr lang="en-IN" sz="2200" dirty="0">
                <a:latin typeface="Times New Roman" panose="02020603050405020304" pitchFamily="18" charset="0"/>
                <a:cs typeface="Times New Roman" panose="02020603050405020304" pitchFamily="18" charset="0"/>
              </a:rPr>
              <a:t>Standardization: Ensure uniform date/time formats.  </a:t>
            </a:r>
          </a:p>
          <a:p>
            <a:r>
              <a:rPr lang="en-IN" sz="2200" b="1" dirty="0">
                <a:latin typeface="Times New Roman" panose="02020603050405020304" pitchFamily="18" charset="0"/>
                <a:cs typeface="Times New Roman" panose="02020603050405020304" pitchFamily="18" charset="0"/>
              </a:rPr>
              <a:t>Method </a:t>
            </a:r>
            <a:r>
              <a:rPr lang="en-IN" sz="2200" b="1" dirty="0" err="1">
                <a:latin typeface="Times New Roman" panose="02020603050405020304" pitchFamily="18" charset="0"/>
                <a:cs typeface="Times New Roman" panose="02020603050405020304" pitchFamily="18" charset="0"/>
              </a:rPr>
              <a:t>Used</a:t>
            </a:r>
            <a:r>
              <a:rPr lang="en-IN" sz="2200" dirty="0" err="1">
                <a:latin typeface="Times New Roman" panose="02020603050405020304" pitchFamily="18" charset="0"/>
                <a:cs typeface="Times New Roman" panose="02020603050405020304" pitchFamily="18" charset="0"/>
              </a:rPr>
              <a:t>:Pandas</a:t>
            </a:r>
            <a:r>
              <a:rPr lang="en-IN" sz="2200" dirty="0">
                <a:latin typeface="Times New Roman" panose="02020603050405020304" pitchFamily="18" charset="0"/>
                <a:cs typeface="Times New Roman" panose="02020603050405020304" pitchFamily="18" charset="0"/>
              </a:rPr>
              <a:t> (Python), NumPy for data transformation. </a:t>
            </a:r>
          </a:p>
        </p:txBody>
      </p:sp>
    </p:spTree>
    <p:extLst>
      <p:ext uri="{BB962C8B-B14F-4D97-AF65-F5344CB8AC3E}">
        <p14:creationId xmlns:p14="http://schemas.microsoft.com/office/powerpoint/2010/main" val="1688187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gn="l">
              <a:lnSpc>
                <a:spcPct val="100000"/>
              </a:lnSpc>
              <a:spcBef>
                <a:spcPts val="130"/>
              </a:spcBef>
            </a:pPr>
            <a:r>
              <a:rPr lang="en-US" spc="-10" dirty="0"/>
              <a:t>PREPROCESSING</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18</a:t>
            </a:fld>
            <a:endParaRPr spc="-25" dirty="0"/>
          </a:p>
        </p:txBody>
      </p:sp>
      <p:sp>
        <p:nvSpPr>
          <p:cNvPr id="11" name="TextBox 10">
            <a:extLst>
              <a:ext uri="{FF2B5EF4-FFF2-40B4-BE49-F238E27FC236}">
                <a16:creationId xmlns:a16="http://schemas.microsoft.com/office/drawing/2014/main" id="{DC827FB2-125D-A1B0-6895-96E505E2D196}"/>
              </a:ext>
            </a:extLst>
          </p:cNvPr>
          <p:cNvSpPr txBox="1"/>
          <p:nvPr/>
        </p:nvSpPr>
        <p:spPr>
          <a:xfrm>
            <a:off x="6248400" y="1447800"/>
            <a:ext cx="5943600" cy="46166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Example Table (Before &amp; After Encoding):</a:t>
            </a:r>
          </a:p>
        </p:txBody>
      </p:sp>
      <p:graphicFrame>
        <p:nvGraphicFramePr>
          <p:cNvPr id="3" name="Table 2">
            <a:extLst>
              <a:ext uri="{FF2B5EF4-FFF2-40B4-BE49-F238E27FC236}">
                <a16:creationId xmlns:a16="http://schemas.microsoft.com/office/drawing/2014/main" id="{807ECEB4-FDEF-3557-8354-18810C973999}"/>
              </a:ext>
            </a:extLst>
          </p:cNvPr>
          <p:cNvGraphicFramePr>
            <a:graphicFrameLocks noGrp="1"/>
          </p:cNvGraphicFramePr>
          <p:nvPr>
            <p:extLst>
              <p:ext uri="{D42A27DB-BD31-4B8C-83A1-F6EECF244321}">
                <p14:modId xmlns:p14="http://schemas.microsoft.com/office/powerpoint/2010/main" val="2749394341"/>
              </p:ext>
            </p:extLst>
          </p:nvPr>
        </p:nvGraphicFramePr>
        <p:xfrm>
          <a:off x="6464300" y="2438400"/>
          <a:ext cx="5511800" cy="2468880"/>
        </p:xfrm>
        <a:graphic>
          <a:graphicData uri="http://schemas.openxmlformats.org/drawingml/2006/table">
            <a:tbl>
              <a:tblPr firstRow="1" bandRow="1">
                <a:tableStyleId>{5C22544A-7EE6-4342-B048-85BDC9FD1C3A}</a:tableStyleId>
              </a:tblPr>
              <a:tblGrid>
                <a:gridCol w="1377950">
                  <a:extLst>
                    <a:ext uri="{9D8B030D-6E8A-4147-A177-3AD203B41FA5}">
                      <a16:colId xmlns:a16="http://schemas.microsoft.com/office/drawing/2014/main" val="1945358421"/>
                    </a:ext>
                  </a:extLst>
                </a:gridCol>
                <a:gridCol w="1377950">
                  <a:extLst>
                    <a:ext uri="{9D8B030D-6E8A-4147-A177-3AD203B41FA5}">
                      <a16:colId xmlns:a16="http://schemas.microsoft.com/office/drawing/2014/main" val="1134186425"/>
                    </a:ext>
                  </a:extLst>
                </a:gridCol>
                <a:gridCol w="1377950">
                  <a:extLst>
                    <a:ext uri="{9D8B030D-6E8A-4147-A177-3AD203B41FA5}">
                      <a16:colId xmlns:a16="http://schemas.microsoft.com/office/drawing/2014/main" val="1376932989"/>
                    </a:ext>
                  </a:extLst>
                </a:gridCol>
                <a:gridCol w="1377950">
                  <a:extLst>
                    <a:ext uri="{9D8B030D-6E8A-4147-A177-3AD203B41FA5}">
                      <a16:colId xmlns:a16="http://schemas.microsoft.com/office/drawing/2014/main" val="3005590227"/>
                    </a:ext>
                  </a:extLst>
                </a:gridCol>
              </a:tblGrid>
              <a:tr h="584200">
                <a:tc>
                  <a:txBody>
                    <a:bodyPr/>
                    <a:lstStyle/>
                    <a:p>
                      <a:r>
                        <a:rPr lang="en-IN" dirty="0"/>
                        <a:t>Gender</a:t>
                      </a:r>
                    </a:p>
                  </a:txBody>
                  <a:tcPr/>
                </a:tc>
                <a:tc>
                  <a:txBody>
                    <a:bodyPr/>
                    <a:lstStyle/>
                    <a:p>
                      <a:r>
                        <a:rPr lang="en-IN" dirty="0"/>
                        <a:t>Obesity Level (Target)</a:t>
                      </a:r>
                    </a:p>
                  </a:txBody>
                  <a:tcPr/>
                </a:tc>
                <a:tc>
                  <a:txBody>
                    <a:bodyPr/>
                    <a:lstStyle/>
                    <a:p>
                      <a:r>
                        <a:rPr lang="en-IN" dirty="0"/>
                        <a:t>Encoded Gender</a:t>
                      </a:r>
                    </a:p>
                  </a:txBody>
                  <a:tcPr/>
                </a:tc>
                <a:tc>
                  <a:txBody>
                    <a:bodyPr/>
                    <a:lstStyle/>
                    <a:p>
                      <a:r>
                        <a:rPr lang="en-IN" dirty="0"/>
                        <a:t>Encoded Obesity Level</a:t>
                      </a:r>
                    </a:p>
                  </a:txBody>
                  <a:tcPr/>
                </a:tc>
                <a:extLst>
                  <a:ext uri="{0D108BD9-81ED-4DB2-BD59-A6C34878D82A}">
                    <a16:rowId xmlns:a16="http://schemas.microsoft.com/office/drawing/2014/main" val="1132289535"/>
                  </a:ext>
                </a:extLst>
              </a:tr>
              <a:tr h="584200">
                <a:tc>
                  <a:txBody>
                    <a:bodyPr/>
                    <a:lstStyle/>
                    <a:p>
                      <a:endParaRPr lang="en-US" dirty="0"/>
                    </a:p>
                    <a:p>
                      <a:r>
                        <a:rPr lang="en-IN" dirty="0"/>
                        <a:t>Male</a:t>
                      </a:r>
                    </a:p>
                  </a:txBody>
                  <a:tcPr/>
                </a:tc>
                <a:tc>
                  <a:txBody>
                    <a:bodyPr/>
                    <a:lstStyle/>
                    <a:p>
                      <a:endParaRPr lang="en-US" dirty="0"/>
                    </a:p>
                    <a:p>
                      <a:r>
                        <a:rPr lang="en-IN" dirty="0"/>
                        <a:t>Overweight</a:t>
                      </a:r>
                    </a:p>
                  </a:txBody>
                  <a:tcPr/>
                </a:tc>
                <a:tc>
                  <a:txBody>
                    <a:bodyPr/>
                    <a:lstStyle/>
                    <a:p>
                      <a:endParaRPr lang="en-US" dirty="0"/>
                    </a:p>
                    <a:p>
                      <a:r>
                        <a:rPr lang="en-IN" dirty="0"/>
                        <a:t>1</a:t>
                      </a:r>
                    </a:p>
                  </a:txBody>
                  <a:tcPr/>
                </a:tc>
                <a:tc>
                  <a:txBody>
                    <a:bodyPr/>
                    <a:lstStyle/>
                    <a:p>
                      <a:endParaRPr lang="en-US" dirty="0"/>
                    </a:p>
                    <a:p>
                      <a:r>
                        <a:rPr lang="en-US" dirty="0"/>
                        <a:t>2</a:t>
                      </a:r>
                      <a:endParaRPr lang="en-IN" dirty="0"/>
                    </a:p>
                  </a:txBody>
                  <a:tcPr/>
                </a:tc>
                <a:extLst>
                  <a:ext uri="{0D108BD9-81ED-4DB2-BD59-A6C34878D82A}">
                    <a16:rowId xmlns:a16="http://schemas.microsoft.com/office/drawing/2014/main" val="3066353496"/>
                  </a:ext>
                </a:extLst>
              </a:tr>
              <a:tr h="584200">
                <a:tc>
                  <a:txBody>
                    <a:bodyPr/>
                    <a:lstStyle/>
                    <a:p>
                      <a:endParaRPr lang="en-US" dirty="0"/>
                    </a:p>
                    <a:p>
                      <a:r>
                        <a:rPr lang="en-IN" dirty="0"/>
                        <a:t>Female</a:t>
                      </a:r>
                    </a:p>
                  </a:txBody>
                  <a:tcPr/>
                </a:tc>
                <a:tc>
                  <a:txBody>
                    <a:bodyPr/>
                    <a:lstStyle/>
                    <a:p>
                      <a:endParaRPr lang="en-US" dirty="0"/>
                    </a:p>
                    <a:p>
                      <a:r>
                        <a:rPr lang="en-IN" dirty="0"/>
                        <a:t>Normal Weight</a:t>
                      </a:r>
                    </a:p>
                  </a:txBody>
                  <a:tcPr/>
                </a:tc>
                <a:tc>
                  <a:txBody>
                    <a:bodyPr/>
                    <a:lstStyle/>
                    <a:p>
                      <a:endParaRPr lang="en-US" dirty="0"/>
                    </a:p>
                    <a:p>
                      <a:r>
                        <a:rPr lang="en-IN" dirty="0"/>
                        <a:t>0</a:t>
                      </a:r>
                    </a:p>
                  </a:txBody>
                  <a:tcPr/>
                </a:tc>
                <a:tc>
                  <a:txBody>
                    <a:bodyPr/>
                    <a:lstStyle/>
                    <a:p>
                      <a:endParaRPr lang="en-US" dirty="0"/>
                    </a:p>
                    <a:p>
                      <a:r>
                        <a:rPr lang="en-IN" dirty="0"/>
                        <a:t>1</a:t>
                      </a:r>
                    </a:p>
                  </a:txBody>
                  <a:tcPr/>
                </a:tc>
                <a:extLst>
                  <a:ext uri="{0D108BD9-81ED-4DB2-BD59-A6C34878D82A}">
                    <a16:rowId xmlns:a16="http://schemas.microsoft.com/office/drawing/2014/main" val="3357744160"/>
                  </a:ext>
                </a:extLst>
              </a:tr>
            </a:tbl>
          </a:graphicData>
        </a:graphic>
      </p:graphicFrame>
      <p:sp>
        <p:nvSpPr>
          <p:cNvPr id="10" name="TextBox 9">
            <a:extLst>
              <a:ext uri="{FF2B5EF4-FFF2-40B4-BE49-F238E27FC236}">
                <a16:creationId xmlns:a16="http://schemas.microsoft.com/office/drawing/2014/main" id="{C2AFB824-C014-89C5-015B-C6BFCC1E5932}"/>
              </a:ext>
            </a:extLst>
          </p:cNvPr>
          <p:cNvSpPr txBox="1"/>
          <p:nvPr/>
        </p:nvSpPr>
        <p:spPr>
          <a:xfrm>
            <a:off x="399768" y="1226028"/>
            <a:ext cx="5543834" cy="3139321"/>
          </a:xfrm>
          <a:prstGeom prst="rect">
            <a:avLst/>
          </a:prstGeom>
          <a:noFill/>
        </p:spPr>
        <p:txBody>
          <a:bodyPr wrap="square">
            <a:spAutoFit/>
          </a:bodyPr>
          <a:lstStyle/>
          <a:p>
            <a:pPr algn="l"/>
            <a:r>
              <a:rPr lang="en-IN" sz="2200" b="1" dirty="0">
                <a:latin typeface="Times New Roman" panose="02020603050405020304" pitchFamily="18" charset="0"/>
                <a:cs typeface="Times New Roman" panose="02020603050405020304" pitchFamily="18" charset="0"/>
              </a:rPr>
              <a:t>2.Handling Missing Values: </a:t>
            </a:r>
          </a:p>
          <a:p>
            <a:pPr algn="l"/>
            <a:r>
              <a:rPr lang="en-IN" sz="2200" dirty="0">
                <a:latin typeface="Times New Roman" panose="02020603050405020304" pitchFamily="18" charset="0"/>
                <a:cs typeface="Times New Roman" panose="02020603050405020304" pitchFamily="18" charset="0"/>
              </a:rPr>
              <a:t>   Mean/Median Imputation – Fill missing BMI, weight, or height with average values.  </a:t>
            </a:r>
          </a:p>
          <a:p>
            <a:pPr algn="l"/>
            <a:r>
              <a:rPr lang="en-IN" sz="2200" dirty="0">
                <a:latin typeface="Times New Roman" panose="02020603050405020304" pitchFamily="18" charset="0"/>
                <a:cs typeface="Times New Roman" panose="02020603050405020304" pitchFamily="18" charset="0"/>
              </a:rPr>
              <a:t>   K-Nearest </a:t>
            </a:r>
            <a:r>
              <a:rPr lang="en-IN" sz="2200" dirty="0" err="1">
                <a:latin typeface="Times New Roman" panose="02020603050405020304" pitchFamily="18" charset="0"/>
                <a:cs typeface="Times New Roman" panose="02020603050405020304" pitchFamily="18" charset="0"/>
              </a:rPr>
              <a:t>Neighbors</a:t>
            </a:r>
            <a:r>
              <a:rPr lang="en-IN" sz="2200" dirty="0">
                <a:latin typeface="Times New Roman" panose="02020603050405020304" pitchFamily="18" charset="0"/>
                <a:cs typeface="Times New Roman" panose="02020603050405020304" pitchFamily="18" charset="0"/>
              </a:rPr>
              <a:t> (KNN) Imputation – Predict missing values using nearest records.  </a:t>
            </a:r>
          </a:p>
          <a:p>
            <a:pPr algn="l"/>
            <a:r>
              <a:rPr lang="en-IN" sz="2200" dirty="0">
                <a:latin typeface="Times New Roman" panose="02020603050405020304" pitchFamily="18" charset="0"/>
                <a:cs typeface="Times New Roman" panose="02020603050405020304" pitchFamily="18" charset="0"/>
              </a:rPr>
              <a:t>   Forward/Backward Fill– Use previous or next available data points.  </a:t>
            </a:r>
          </a:p>
          <a:p>
            <a:pPr algn="l"/>
            <a:r>
              <a:rPr lang="en-IN" sz="2200" b="1" dirty="0">
                <a:latin typeface="Times New Roman" panose="02020603050405020304" pitchFamily="18" charset="0"/>
                <a:cs typeface="Times New Roman" panose="02020603050405020304" pitchFamily="18" charset="0"/>
              </a:rPr>
              <a:t>Methods Used: </a:t>
            </a:r>
            <a:r>
              <a:rPr lang="en-IN" sz="2200" dirty="0" err="1">
                <a:latin typeface="Times New Roman" panose="02020603050405020304" pitchFamily="18" charset="0"/>
                <a:cs typeface="Times New Roman" panose="02020603050405020304" pitchFamily="18" charset="0"/>
              </a:rPr>
              <a:t>SimpleImputer</a:t>
            </a:r>
            <a:r>
              <a:rPr lang="en-IN" sz="2200" dirty="0">
                <a:latin typeface="Times New Roman" panose="02020603050405020304" pitchFamily="18" charset="0"/>
                <a:cs typeface="Times New Roman" panose="02020603050405020304" pitchFamily="18" charset="0"/>
              </a:rPr>
              <a:t> (from Scikit-learn) for mean imputation.     </a:t>
            </a:r>
          </a:p>
        </p:txBody>
      </p:sp>
    </p:spTree>
    <p:extLst>
      <p:ext uri="{BB962C8B-B14F-4D97-AF65-F5344CB8AC3E}">
        <p14:creationId xmlns:p14="http://schemas.microsoft.com/office/powerpoint/2010/main" val="831282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gn="l">
              <a:lnSpc>
                <a:spcPct val="100000"/>
              </a:lnSpc>
              <a:spcBef>
                <a:spcPts val="130"/>
              </a:spcBef>
            </a:pPr>
            <a:r>
              <a:rPr lang="en-US" spc="-10" dirty="0"/>
              <a:t>PREPROCESSING</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19</a:t>
            </a:fld>
            <a:endParaRPr spc="-25" dirty="0"/>
          </a:p>
        </p:txBody>
      </p:sp>
      <p:sp>
        <p:nvSpPr>
          <p:cNvPr id="12" name="TextBox 11">
            <a:extLst>
              <a:ext uri="{FF2B5EF4-FFF2-40B4-BE49-F238E27FC236}">
                <a16:creationId xmlns:a16="http://schemas.microsoft.com/office/drawing/2014/main" id="{280D1AA3-59CA-7160-F500-E7FE3DA3760E}"/>
              </a:ext>
            </a:extLst>
          </p:cNvPr>
          <p:cNvSpPr txBox="1"/>
          <p:nvPr/>
        </p:nvSpPr>
        <p:spPr>
          <a:xfrm>
            <a:off x="838200" y="1371601"/>
            <a:ext cx="11963400" cy="5170646"/>
          </a:xfrm>
          <a:prstGeom prst="rect">
            <a:avLst/>
          </a:prstGeom>
          <a:noFill/>
        </p:spPr>
        <p:txBody>
          <a:bodyPr wrap="square">
            <a:spAutoFit/>
          </a:bodyPr>
          <a:lstStyle/>
          <a:p>
            <a:r>
              <a:rPr lang="en-IN" sz="2200" dirty="0">
                <a:latin typeface="Times New Roman" panose="02020603050405020304" pitchFamily="18" charset="0"/>
                <a:cs typeface="Times New Roman" panose="02020603050405020304" pitchFamily="18" charset="0"/>
              </a:rPr>
              <a:t>3.</a:t>
            </a:r>
            <a:r>
              <a:rPr lang="en-IN" sz="2200" b="1" dirty="0">
                <a:latin typeface="Times New Roman" panose="02020603050405020304" pitchFamily="18" charset="0"/>
                <a:cs typeface="Times New Roman" panose="02020603050405020304" pitchFamily="18" charset="0"/>
              </a:rPr>
              <a:t>Outlier Detection and Treatment:</a:t>
            </a:r>
          </a:p>
          <a:p>
            <a:r>
              <a:rPr lang="en-IN" sz="2200" dirty="0">
                <a:latin typeface="Times New Roman" panose="02020603050405020304" pitchFamily="18" charset="0"/>
                <a:cs typeface="Times New Roman" panose="02020603050405020304" pitchFamily="18" charset="0"/>
              </a:rPr>
              <a:t>   Z-Score Method: Identify extreme values beyond ±3 standard deviations. </a:t>
            </a:r>
          </a:p>
          <a:p>
            <a:r>
              <a:rPr lang="en-IN" sz="2200" dirty="0">
                <a:latin typeface="Times New Roman" panose="02020603050405020304" pitchFamily="18" charset="0"/>
                <a:cs typeface="Times New Roman" panose="02020603050405020304" pitchFamily="18" charset="0"/>
              </a:rPr>
              <a:t>   Interquartile Range (IQR): Remove values outside 1.5 * IQR range. </a:t>
            </a:r>
          </a:p>
          <a:p>
            <a:r>
              <a:rPr lang="en-IN" sz="2200" dirty="0">
                <a:latin typeface="Times New Roman" panose="02020603050405020304" pitchFamily="18" charset="0"/>
                <a:cs typeface="Times New Roman" panose="02020603050405020304" pitchFamily="18" charset="0"/>
              </a:rPr>
              <a:t>   Isolation Forest Algorithm: Detect anomalies using ML. </a:t>
            </a:r>
          </a:p>
          <a:p>
            <a:r>
              <a:rPr lang="en-IN" sz="2200" dirty="0">
                <a:latin typeface="Times New Roman" panose="02020603050405020304" pitchFamily="18" charset="0"/>
                <a:cs typeface="Times New Roman" panose="02020603050405020304" pitchFamily="18" charset="0"/>
              </a:rPr>
              <a:t>  </a:t>
            </a:r>
            <a:r>
              <a:rPr lang="en-IN" sz="2200" b="1" dirty="0">
                <a:latin typeface="Times New Roman" panose="02020603050405020304" pitchFamily="18" charset="0"/>
                <a:cs typeface="Times New Roman" panose="02020603050405020304" pitchFamily="18" charset="0"/>
              </a:rPr>
              <a:t>Methods Used:</a:t>
            </a:r>
          </a:p>
          <a:p>
            <a:r>
              <a:rPr lang="en-IN" sz="2200" dirty="0">
                <a:latin typeface="Times New Roman" panose="02020603050405020304" pitchFamily="18" charset="0"/>
                <a:cs typeface="Times New Roman" panose="02020603050405020304" pitchFamily="18" charset="0"/>
              </a:rPr>
              <a:t>  SciPy stats (z-score analysis).- Pandas &amp; NumPy (IQR filtering)</a:t>
            </a:r>
          </a:p>
          <a:p>
            <a:r>
              <a:rPr lang="en-IN" sz="2200" dirty="0">
                <a:latin typeface="Times New Roman" panose="02020603050405020304" pitchFamily="18" charset="0"/>
                <a:cs typeface="Times New Roman" panose="02020603050405020304" pitchFamily="18" charset="0"/>
              </a:rPr>
              <a:t>4. </a:t>
            </a:r>
            <a:r>
              <a:rPr lang="en-IN" sz="2200" b="1" dirty="0">
                <a:latin typeface="Times New Roman" panose="02020603050405020304" pitchFamily="18" charset="0"/>
                <a:cs typeface="Times New Roman" panose="02020603050405020304" pitchFamily="18" charset="0"/>
              </a:rPr>
              <a:t>Data Transformation and Feature Engineering</a:t>
            </a:r>
          </a:p>
          <a:p>
            <a:r>
              <a:rPr lang="en-IN" sz="2200" dirty="0">
                <a:latin typeface="Times New Roman" panose="02020603050405020304" pitchFamily="18" charset="0"/>
                <a:cs typeface="Times New Roman" panose="02020603050405020304" pitchFamily="18" charset="0"/>
              </a:rPr>
              <a:t>  Feature Scaling:</a:t>
            </a:r>
          </a:p>
          <a:p>
            <a:r>
              <a:rPr lang="en-IN" sz="2200" dirty="0">
                <a:latin typeface="Times New Roman" panose="02020603050405020304" pitchFamily="18" charset="0"/>
                <a:cs typeface="Times New Roman" panose="02020603050405020304" pitchFamily="18" charset="0"/>
              </a:rPr>
              <a:t>  Min-Max Scaling: Rescale values between 0 and 1. </a:t>
            </a:r>
          </a:p>
          <a:p>
            <a:r>
              <a:rPr lang="en-IN" sz="2200" dirty="0">
                <a:latin typeface="Times New Roman" panose="02020603050405020304" pitchFamily="18" charset="0"/>
                <a:cs typeface="Times New Roman" panose="02020603050405020304" pitchFamily="18" charset="0"/>
              </a:rPr>
              <a:t>  Standardization: Transform data to mean = 0, standard deviation = 1.  </a:t>
            </a:r>
          </a:p>
          <a:p>
            <a:r>
              <a:rPr lang="en-IN" sz="2200" dirty="0">
                <a:latin typeface="Times New Roman" panose="02020603050405020304" pitchFamily="18" charset="0"/>
                <a:cs typeface="Times New Roman" panose="02020603050405020304" pitchFamily="18" charset="0"/>
              </a:rPr>
              <a:t>  Feature Creation:</a:t>
            </a:r>
          </a:p>
          <a:p>
            <a:r>
              <a:rPr lang="en-IN" sz="2200" dirty="0">
                <a:latin typeface="Times New Roman" panose="02020603050405020304" pitchFamily="18" charset="0"/>
                <a:cs typeface="Times New Roman" panose="02020603050405020304" pitchFamily="18" charset="0"/>
              </a:rPr>
              <a:t>     BMI Calculation → \( \frac{\text{weight (kg)}}{\text{height (m)}^2} \)   </a:t>
            </a:r>
          </a:p>
          <a:p>
            <a:r>
              <a:rPr lang="en-IN" sz="2200" dirty="0">
                <a:latin typeface="Times New Roman" panose="02020603050405020304" pitchFamily="18" charset="0"/>
                <a:cs typeface="Times New Roman" panose="02020603050405020304" pitchFamily="18" charset="0"/>
              </a:rPr>
              <a:t>    Caloric Balance  = Calories Intake – Calories Burned.   </a:t>
            </a:r>
          </a:p>
          <a:p>
            <a:r>
              <a:rPr lang="en-IN" sz="2200" dirty="0">
                <a:latin typeface="Times New Roman" panose="02020603050405020304" pitchFamily="18" charset="0"/>
                <a:cs typeface="Times New Roman" panose="02020603050405020304" pitchFamily="18" charset="0"/>
              </a:rPr>
              <a:t>    Activity Score= Combination of steps, exercise duration, and intensity.  </a:t>
            </a:r>
          </a:p>
          <a:p>
            <a:r>
              <a:rPr lang="en-IN" sz="22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425188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69255" y="529843"/>
            <a:ext cx="2613025" cy="701040"/>
          </a:xfrm>
          <a:prstGeom prst="rect">
            <a:avLst/>
          </a:prstGeom>
        </p:spPr>
        <p:txBody>
          <a:bodyPr vert="horz" wrap="square" lIns="0" tIns="16510" rIns="0" bIns="0" rtlCol="0">
            <a:spAutoFit/>
          </a:bodyPr>
          <a:lstStyle/>
          <a:p>
            <a:pPr marL="12700">
              <a:lnSpc>
                <a:spcPct val="100000"/>
              </a:lnSpc>
              <a:spcBef>
                <a:spcPts val="130"/>
              </a:spcBef>
            </a:pPr>
            <a:r>
              <a:rPr spc="-10" dirty="0"/>
              <a:t>OUTLINE</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a:t>
            </a:fld>
            <a:endParaRPr spc="-25" dirty="0"/>
          </a:p>
        </p:txBody>
      </p:sp>
      <p:sp>
        <p:nvSpPr>
          <p:cNvPr id="3" name="object 3"/>
          <p:cNvSpPr txBox="1"/>
          <p:nvPr/>
        </p:nvSpPr>
        <p:spPr>
          <a:xfrm>
            <a:off x="917575" y="1173924"/>
            <a:ext cx="3450590" cy="4508500"/>
          </a:xfrm>
          <a:prstGeom prst="rect">
            <a:avLst/>
          </a:prstGeom>
        </p:spPr>
        <p:txBody>
          <a:bodyPr vert="horz" wrap="square" lIns="0" tIns="62230" rIns="0" bIns="0" rtlCol="0">
            <a:spAutoFit/>
          </a:bodyPr>
          <a:lstStyle/>
          <a:p>
            <a:pPr marL="527050" indent="-514350">
              <a:lnSpc>
                <a:spcPct val="100000"/>
              </a:lnSpc>
              <a:spcBef>
                <a:spcPts val="490"/>
              </a:spcBef>
              <a:buAutoNum type="arabicPeriod"/>
              <a:tabLst>
                <a:tab pos="527050" algn="l"/>
              </a:tabLst>
            </a:pPr>
            <a:r>
              <a:rPr sz="1800" spc="-10" dirty="0">
                <a:latin typeface="Times New Roman"/>
                <a:cs typeface="Times New Roman"/>
              </a:rPr>
              <a:t>Abstract</a:t>
            </a:r>
            <a:endParaRPr sz="1800" dirty="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Introduction</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Literature</a:t>
            </a:r>
            <a:r>
              <a:rPr sz="1800" spc="-10" dirty="0">
                <a:latin typeface="Times New Roman"/>
                <a:cs typeface="Times New Roman"/>
              </a:rPr>
              <a:t> Survey</a:t>
            </a:r>
            <a:endParaRPr sz="1800" dirty="0">
              <a:latin typeface="Times New Roman"/>
              <a:cs typeface="Times New Roman"/>
            </a:endParaRPr>
          </a:p>
          <a:p>
            <a:pPr marL="527050" indent="-514350">
              <a:lnSpc>
                <a:spcPct val="100000"/>
              </a:lnSpc>
              <a:spcBef>
                <a:spcPts val="395"/>
              </a:spcBef>
              <a:buAutoNum type="arabicPeriod"/>
              <a:tabLst>
                <a:tab pos="527050" algn="l"/>
              </a:tabLst>
            </a:pPr>
            <a:r>
              <a:rPr sz="1800" dirty="0">
                <a:latin typeface="Times New Roman"/>
                <a:cs typeface="Times New Roman"/>
              </a:rPr>
              <a:t>Research</a:t>
            </a:r>
            <a:r>
              <a:rPr sz="1800" spc="-40" dirty="0">
                <a:latin typeface="Times New Roman"/>
                <a:cs typeface="Times New Roman"/>
              </a:rPr>
              <a:t> </a:t>
            </a:r>
            <a:r>
              <a:rPr sz="1800" spc="-20" dirty="0">
                <a:latin typeface="Times New Roman"/>
                <a:cs typeface="Times New Roman"/>
              </a:rPr>
              <a:t>Gaps</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Problem</a:t>
            </a:r>
            <a:r>
              <a:rPr sz="1800" spc="-50" dirty="0">
                <a:latin typeface="Times New Roman"/>
                <a:cs typeface="Times New Roman"/>
              </a:rPr>
              <a:t> </a:t>
            </a:r>
            <a:r>
              <a:rPr sz="1800" spc="-10" dirty="0">
                <a:latin typeface="Times New Roman"/>
                <a:cs typeface="Times New Roman"/>
              </a:rPr>
              <a:t>Statement</a:t>
            </a:r>
            <a:endParaRPr sz="1800" dirty="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Objectives</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Block</a:t>
            </a:r>
            <a:r>
              <a:rPr sz="1800" spc="-10" dirty="0">
                <a:latin typeface="Times New Roman"/>
                <a:cs typeface="Times New Roman"/>
              </a:rPr>
              <a:t> </a:t>
            </a:r>
            <a:r>
              <a:rPr sz="1800" dirty="0">
                <a:latin typeface="Times New Roman"/>
                <a:cs typeface="Times New Roman"/>
              </a:rPr>
              <a:t>Diagram</a:t>
            </a:r>
            <a:r>
              <a:rPr sz="1800" spc="-55" dirty="0">
                <a:latin typeface="Times New Roman"/>
                <a:cs typeface="Times New Roman"/>
              </a:rPr>
              <a:t> </a:t>
            </a:r>
            <a:r>
              <a:rPr sz="1800" dirty="0">
                <a:latin typeface="Times New Roman"/>
                <a:cs typeface="Times New Roman"/>
              </a:rPr>
              <a:t>/</a:t>
            </a:r>
            <a:r>
              <a:rPr sz="1800" spc="10" dirty="0">
                <a:latin typeface="Times New Roman"/>
                <a:cs typeface="Times New Roman"/>
              </a:rPr>
              <a:t> </a:t>
            </a:r>
            <a:r>
              <a:rPr sz="1800" dirty="0">
                <a:latin typeface="Times New Roman"/>
                <a:cs typeface="Times New Roman"/>
              </a:rPr>
              <a:t>Flow</a:t>
            </a:r>
            <a:r>
              <a:rPr sz="1800" spc="-30" dirty="0">
                <a:latin typeface="Times New Roman"/>
                <a:cs typeface="Times New Roman"/>
              </a:rPr>
              <a:t> </a:t>
            </a:r>
            <a:r>
              <a:rPr sz="1800" spc="-10" dirty="0">
                <a:latin typeface="Times New Roman"/>
                <a:cs typeface="Times New Roman"/>
              </a:rPr>
              <a:t>Diagram</a:t>
            </a:r>
            <a:endParaRPr sz="1800" dirty="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Methodology</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spc="-10" dirty="0">
                <a:latin typeface="Times New Roman"/>
                <a:cs typeface="Times New Roman"/>
              </a:rPr>
              <a:t>Implementation</a:t>
            </a:r>
            <a:endParaRPr sz="1800" dirty="0">
              <a:latin typeface="Times New Roman"/>
              <a:cs typeface="Times New Roman"/>
            </a:endParaRPr>
          </a:p>
          <a:p>
            <a:pPr marL="527050" indent="-514350">
              <a:lnSpc>
                <a:spcPct val="100000"/>
              </a:lnSpc>
              <a:spcBef>
                <a:spcPts val="395"/>
              </a:spcBef>
              <a:buAutoNum type="arabicPeriod"/>
              <a:tabLst>
                <a:tab pos="527050" algn="l"/>
              </a:tabLst>
            </a:pPr>
            <a:r>
              <a:rPr sz="1800" dirty="0">
                <a:latin typeface="Times New Roman"/>
                <a:cs typeface="Times New Roman"/>
              </a:rPr>
              <a:t>Results</a:t>
            </a:r>
            <a:r>
              <a:rPr sz="1800" spc="10" dirty="0">
                <a:latin typeface="Times New Roman"/>
                <a:cs typeface="Times New Roman"/>
              </a:rPr>
              <a:t> </a:t>
            </a:r>
            <a:r>
              <a:rPr sz="1800" spc="-20" dirty="0">
                <a:latin typeface="Times New Roman"/>
                <a:cs typeface="Times New Roman"/>
              </a:rPr>
              <a:t>and</a:t>
            </a:r>
            <a:r>
              <a:rPr sz="1800" spc="-90" dirty="0">
                <a:latin typeface="Times New Roman"/>
                <a:cs typeface="Times New Roman"/>
              </a:rPr>
              <a:t> </a:t>
            </a:r>
            <a:r>
              <a:rPr sz="1800" spc="-10" dirty="0">
                <a:latin typeface="Times New Roman"/>
                <a:cs typeface="Times New Roman"/>
              </a:rPr>
              <a:t>Analysis</a:t>
            </a:r>
            <a:endParaRPr sz="1800" dirty="0">
              <a:latin typeface="Times New Roman"/>
              <a:cs typeface="Times New Roman"/>
            </a:endParaRPr>
          </a:p>
          <a:p>
            <a:pPr marL="527050" indent="-514350">
              <a:lnSpc>
                <a:spcPct val="100000"/>
              </a:lnSpc>
              <a:spcBef>
                <a:spcPts val="315"/>
              </a:spcBef>
              <a:buAutoNum type="arabicPeriod"/>
              <a:tabLst>
                <a:tab pos="527050" algn="l"/>
              </a:tabLst>
            </a:pPr>
            <a:r>
              <a:rPr sz="1800" dirty="0">
                <a:latin typeface="Times New Roman"/>
                <a:cs typeface="Times New Roman"/>
              </a:rPr>
              <a:t>Conclusion</a:t>
            </a:r>
            <a:r>
              <a:rPr sz="1800" spc="-20" dirty="0">
                <a:latin typeface="Times New Roman"/>
                <a:cs typeface="Times New Roman"/>
              </a:rPr>
              <a:t> </a:t>
            </a:r>
            <a:r>
              <a:rPr sz="1800" dirty="0">
                <a:latin typeface="Times New Roman"/>
                <a:cs typeface="Times New Roman"/>
              </a:rPr>
              <a:t>&amp;</a:t>
            </a:r>
            <a:r>
              <a:rPr sz="1800" spc="-5" dirty="0">
                <a:latin typeface="Times New Roman"/>
                <a:cs typeface="Times New Roman"/>
              </a:rPr>
              <a:t> </a:t>
            </a:r>
            <a:r>
              <a:rPr sz="1800" dirty="0">
                <a:latin typeface="Times New Roman"/>
                <a:cs typeface="Times New Roman"/>
              </a:rPr>
              <a:t>Future </a:t>
            </a:r>
            <a:r>
              <a:rPr sz="1800" spc="-20" dirty="0">
                <a:latin typeface="Times New Roman"/>
                <a:cs typeface="Times New Roman"/>
              </a:rPr>
              <a:t>Scope</a:t>
            </a:r>
            <a:endParaRPr sz="1800" dirty="0">
              <a:latin typeface="Times New Roman"/>
              <a:cs typeface="Times New Roman"/>
            </a:endParaRPr>
          </a:p>
          <a:p>
            <a:pPr marL="527050" indent="-514350">
              <a:lnSpc>
                <a:spcPct val="100000"/>
              </a:lnSpc>
              <a:spcBef>
                <a:spcPts val="400"/>
              </a:spcBef>
              <a:buAutoNum type="arabicPeriod"/>
              <a:tabLst>
                <a:tab pos="527050" algn="l"/>
              </a:tabLst>
            </a:pPr>
            <a:r>
              <a:rPr sz="1800" spc="-10" dirty="0">
                <a:latin typeface="Times New Roman"/>
                <a:cs typeface="Times New Roman"/>
              </a:rPr>
              <a:t>References</a:t>
            </a:r>
            <a:endParaRPr sz="1800" dirty="0">
              <a:latin typeface="Times New Roman"/>
              <a:cs typeface="Times New Roman"/>
            </a:endParaRPr>
          </a:p>
          <a:p>
            <a:pPr marL="527050" indent="-514350">
              <a:lnSpc>
                <a:spcPct val="100000"/>
              </a:lnSpc>
              <a:spcBef>
                <a:spcPts val="315"/>
              </a:spcBef>
              <a:buAutoNum type="arabicPeriod"/>
              <a:tabLst>
                <a:tab pos="527050" algn="l"/>
              </a:tabLst>
            </a:pPr>
            <a:r>
              <a:rPr sz="1800" dirty="0">
                <a:latin typeface="Times New Roman"/>
                <a:cs typeface="Times New Roman"/>
              </a:rPr>
              <a:t>Question </a:t>
            </a:r>
            <a:r>
              <a:rPr sz="1800" spc="-20" dirty="0">
                <a:latin typeface="Times New Roman"/>
                <a:cs typeface="Times New Roman"/>
              </a:rPr>
              <a:t>and</a:t>
            </a:r>
            <a:r>
              <a:rPr sz="1800" spc="-75" dirty="0">
                <a:latin typeface="Times New Roman"/>
                <a:cs typeface="Times New Roman"/>
              </a:rPr>
              <a:t> </a:t>
            </a:r>
            <a:r>
              <a:rPr sz="1800" spc="-10" dirty="0">
                <a:latin typeface="Times New Roman"/>
                <a:cs typeface="Times New Roman"/>
              </a:rPr>
              <a:t>Answers</a:t>
            </a:r>
            <a:endParaRPr sz="1800" dirty="0">
              <a:latin typeface="Times New Roman"/>
              <a:cs typeface="Times New Roman"/>
            </a:endParaRPr>
          </a:p>
          <a:p>
            <a:pPr marL="527050" indent="-514350">
              <a:lnSpc>
                <a:spcPct val="100000"/>
              </a:lnSpc>
              <a:spcBef>
                <a:spcPts val="395"/>
              </a:spcBef>
              <a:buAutoNum type="arabicPeriod"/>
              <a:tabLst>
                <a:tab pos="527050" algn="l"/>
              </a:tabLst>
            </a:pPr>
            <a:r>
              <a:rPr sz="1800" spc="-10" dirty="0">
                <a:latin typeface="Times New Roman"/>
                <a:cs typeface="Times New Roman"/>
              </a:rPr>
              <a:t>Acknowledgements</a:t>
            </a:r>
            <a:endParaRPr sz="1800" dirty="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gn="l">
              <a:lnSpc>
                <a:spcPct val="100000"/>
              </a:lnSpc>
              <a:spcBef>
                <a:spcPts val="130"/>
              </a:spcBef>
            </a:pPr>
            <a:r>
              <a:rPr lang="en-US" spc="-10" dirty="0"/>
              <a:t>PREPROCESSING</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20</a:t>
            </a:fld>
            <a:endParaRPr spc="-25" dirty="0"/>
          </a:p>
        </p:txBody>
      </p:sp>
      <p:sp>
        <p:nvSpPr>
          <p:cNvPr id="12" name="TextBox 11">
            <a:extLst>
              <a:ext uri="{FF2B5EF4-FFF2-40B4-BE49-F238E27FC236}">
                <a16:creationId xmlns:a16="http://schemas.microsoft.com/office/drawing/2014/main" id="{280D1AA3-59CA-7160-F500-E7FE3DA3760E}"/>
              </a:ext>
            </a:extLst>
          </p:cNvPr>
          <p:cNvSpPr txBox="1"/>
          <p:nvPr/>
        </p:nvSpPr>
        <p:spPr>
          <a:xfrm>
            <a:off x="838200" y="1371601"/>
            <a:ext cx="11201400" cy="3816429"/>
          </a:xfrm>
          <a:prstGeom prst="rect">
            <a:avLst/>
          </a:prstGeom>
          <a:noFill/>
        </p:spPr>
        <p:txBody>
          <a:bodyPr wrap="square">
            <a:spAutoFit/>
          </a:bodyPr>
          <a:lstStyle/>
          <a:p>
            <a:r>
              <a:rPr lang="en-US" sz="2200" b="1" dirty="0">
                <a:latin typeface="Times New Roman" panose="02020603050405020304" pitchFamily="18" charset="0"/>
                <a:cs typeface="Times New Roman" panose="02020603050405020304" pitchFamily="18" charset="0"/>
              </a:rPr>
              <a:t>Methods Used:</a:t>
            </a:r>
          </a:p>
          <a:p>
            <a:r>
              <a:rPr lang="en-US" sz="2200" dirty="0">
                <a:latin typeface="Times New Roman" panose="02020603050405020304" pitchFamily="18" charset="0"/>
                <a:cs typeface="Times New Roman" panose="02020603050405020304" pitchFamily="18" charset="0"/>
              </a:rPr>
              <a:t>   Scikit-learn </a:t>
            </a:r>
            <a:r>
              <a:rPr lang="en-US" sz="2200" dirty="0" err="1">
                <a:latin typeface="Times New Roman" panose="02020603050405020304" pitchFamily="18" charset="0"/>
                <a:cs typeface="Times New Roman" panose="02020603050405020304" pitchFamily="18" charset="0"/>
              </a:rPr>
              <a:t>StandardScaler</a:t>
            </a:r>
            <a:r>
              <a:rPr lang="en-US" sz="2200" dirty="0">
                <a:latin typeface="Times New Roman" panose="02020603050405020304" pitchFamily="18" charset="0"/>
                <a:cs typeface="Times New Roman" panose="02020603050405020304" pitchFamily="18" charset="0"/>
              </a:rPr>
              <a:t> &amp; </a:t>
            </a:r>
            <a:r>
              <a:rPr lang="en-US" sz="2200" dirty="0" err="1">
                <a:latin typeface="Times New Roman" panose="02020603050405020304" pitchFamily="18" charset="0"/>
                <a:cs typeface="Times New Roman" panose="02020603050405020304" pitchFamily="18" charset="0"/>
              </a:rPr>
              <a:t>MinMaxScaler</a:t>
            </a:r>
            <a:r>
              <a:rPr lang="en-US" sz="2200" dirty="0">
                <a:latin typeface="Times New Roman" panose="02020603050405020304" pitchFamily="18" charset="0"/>
                <a:cs typeface="Times New Roman" panose="02020603050405020304" pitchFamily="18" charset="0"/>
              </a:rPr>
              <a:t> for normalization. </a:t>
            </a:r>
          </a:p>
          <a:p>
            <a:r>
              <a:rPr lang="en-US" sz="2200" dirty="0">
                <a:latin typeface="Times New Roman" panose="02020603050405020304" pitchFamily="18" charset="0"/>
                <a:cs typeface="Times New Roman" panose="02020603050405020304" pitchFamily="18" charset="0"/>
              </a:rPr>
              <a:t>   Feature Engineering with Pandas &amp; NumPy for derived features.</a:t>
            </a:r>
          </a:p>
          <a:p>
            <a:r>
              <a:rPr lang="en-US" sz="2200" b="1" dirty="0">
                <a:latin typeface="Times New Roman" panose="02020603050405020304" pitchFamily="18" charset="0"/>
                <a:cs typeface="Times New Roman" panose="02020603050405020304" pitchFamily="18" charset="0"/>
              </a:rPr>
              <a:t> 5. Handling Class Imbalance:</a:t>
            </a:r>
          </a:p>
          <a:p>
            <a:r>
              <a:rPr lang="en-US" sz="2200" dirty="0">
                <a:latin typeface="Times New Roman" panose="02020603050405020304" pitchFamily="18" charset="0"/>
                <a:cs typeface="Times New Roman" panose="02020603050405020304" pitchFamily="18" charset="0"/>
              </a:rPr>
              <a:t>   SMOTE (Synthetic Minority Over-sampling Technique):Creates synthetic examples for minority     classes. </a:t>
            </a:r>
          </a:p>
          <a:p>
            <a:r>
              <a:rPr lang="en-US" sz="2200" dirty="0">
                <a:latin typeface="Times New Roman" panose="02020603050405020304" pitchFamily="18" charset="0"/>
                <a:cs typeface="Times New Roman" panose="02020603050405020304" pitchFamily="18" charset="0"/>
              </a:rPr>
              <a:t>   Weighted Loss Functions: Adjust model training to give higher weight to underrepresented      classes.  </a:t>
            </a:r>
          </a:p>
          <a:p>
            <a:r>
              <a:rPr lang="en-US" sz="2200" b="1" dirty="0">
                <a:latin typeface="Times New Roman" panose="02020603050405020304" pitchFamily="18" charset="0"/>
                <a:cs typeface="Times New Roman" panose="02020603050405020304" pitchFamily="18" charset="0"/>
              </a:rPr>
              <a:t>Methods Used:</a:t>
            </a:r>
          </a:p>
          <a:p>
            <a:r>
              <a:rPr lang="en-US" sz="2200" dirty="0">
                <a:latin typeface="Times New Roman" panose="02020603050405020304" pitchFamily="18" charset="0"/>
                <a:cs typeface="Times New Roman" panose="02020603050405020304" pitchFamily="18" charset="0"/>
              </a:rPr>
              <a:t>Imbalanced-learn library (SMOTE algorithm).</a:t>
            </a:r>
          </a:p>
          <a:p>
            <a:r>
              <a:rPr lang="en-US" sz="2200" dirty="0">
                <a:latin typeface="Times New Roman" panose="02020603050405020304" pitchFamily="18" charset="0"/>
                <a:cs typeface="Times New Roman" panose="02020603050405020304" pitchFamily="18" charset="0"/>
              </a:rPr>
              <a:t>Scikit-learn </a:t>
            </a:r>
            <a:r>
              <a:rPr lang="en-US" sz="2200" dirty="0" err="1">
                <a:latin typeface="Times New Roman" panose="02020603050405020304" pitchFamily="18" charset="0"/>
                <a:cs typeface="Times New Roman" panose="02020603050405020304" pitchFamily="18" charset="0"/>
              </a:rPr>
              <a:t>class_weight</a:t>
            </a:r>
            <a:r>
              <a:rPr lang="en-US" sz="2200" dirty="0">
                <a:latin typeface="Times New Roman" panose="02020603050405020304" pitchFamily="18" charset="0"/>
                <a:cs typeface="Times New Roman" panose="02020603050405020304" pitchFamily="18" charset="0"/>
              </a:rPr>
              <a:t> parameter in model training.</a:t>
            </a:r>
          </a:p>
        </p:txBody>
      </p:sp>
    </p:spTree>
    <p:extLst>
      <p:ext uri="{BB962C8B-B14F-4D97-AF65-F5344CB8AC3E}">
        <p14:creationId xmlns:p14="http://schemas.microsoft.com/office/powerpoint/2010/main" val="36728600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3454400" algn="l">
              <a:lnSpc>
                <a:spcPct val="100000"/>
              </a:lnSpc>
              <a:spcBef>
                <a:spcPts val="130"/>
              </a:spcBef>
            </a:pPr>
            <a:r>
              <a:rPr lang="en-US" spc="-10" dirty="0"/>
              <a:t>PREPROCESSING</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21</a:t>
            </a:fld>
            <a:endParaRPr spc="-25" dirty="0"/>
          </a:p>
        </p:txBody>
      </p:sp>
      <p:sp>
        <p:nvSpPr>
          <p:cNvPr id="12" name="TextBox 11">
            <a:extLst>
              <a:ext uri="{FF2B5EF4-FFF2-40B4-BE49-F238E27FC236}">
                <a16:creationId xmlns:a16="http://schemas.microsoft.com/office/drawing/2014/main" id="{280D1AA3-59CA-7160-F500-E7FE3DA3760E}"/>
              </a:ext>
            </a:extLst>
          </p:cNvPr>
          <p:cNvSpPr txBox="1"/>
          <p:nvPr/>
        </p:nvSpPr>
        <p:spPr>
          <a:xfrm>
            <a:off x="838200" y="1371601"/>
            <a:ext cx="11201400" cy="4832092"/>
          </a:xfrm>
          <a:prstGeom prst="rect">
            <a:avLst/>
          </a:prstGeom>
          <a:noFill/>
        </p:spPr>
        <p:txBody>
          <a:bodyPr wrap="square">
            <a:spAutoFit/>
          </a:bodyPr>
          <a:lstStyle/>
          <a:p>
            <a:r>
              <a:rPr lang="en-US" sz="2200" b="1" dirty="0">
                <a:latin typeface="Times New Roman" panose="02020603050405020304" pitchFamily="18" charset="0"/>
                <a:cs typeface="Times New Roman" panose="02020603050405020304" pitchFamily="18" charset="0"/>
              </a:rPr>
              <a:t>6. Time-Series Data Formatting:</a:t>
            </a:r>
          </a:p>
          <a:p>
            <a:r>
              <a:rPr lang="en-US" sz="2200" dirty="0">
                <a:latin typeface="Times New Roman" panose="02020603050405020304" pitchFamily="18" charset="0"/>
                <a:cs typeface="Times New Roman" panose="02020603050405020304" pitchFamily="18" charset="0"/>
              </a:rPr>
              <a:t> Resampling for daily/weekly intervals for trend analysis.  </a:t>
            </a:r>
          </a:p>
          <a:p>
            <a:r>
              <a:rPr lang="en-US" sz="2200" dirty="0">
                <a:latin typeface="Times New Roman" panose="02020603050405020304" pitchFamily="18" charset="0"/>
                <a:cs typeface="Times New Roman" panose="02020603050405020304" pitchFamily="18" charset="0"/>
              </a:rPr>
              <a:t> Aggregation (e.g., average calorie intake per week, total steps per day).  </a:t>
            </a:r>
          </a:p>
          <a:p>
            <a:r>
              <a:rPr lang="en-US" sz="2200" dirty="0">
                <a:latin typeface="Times New Roman" panose="02020603050405020304" pitchFamily="18" charset="0"/>
                <a:cs typeface="Times New Roman" panose="02020603050405020304" pitchFamily="18" charset="0"/>
              </a:rPr>
              <a:t> Ensure consistent time gaps for sequential models like LSTM.  </a:t>
            </a:r>
          </a:p>
          <a:p>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Methods Used:  </a:t>
            </a:r>
          </a:p>
          <a:p>
            <a:r>
              <a:rPr lang="en-US" sz="2200" dirty="0">
                <a:latin typeface="Times New Roman" panose="02020603050405020304" pitchFamily="18" charset="0"/>
                <a:cs typeface="Times New Roman" panose="02020603050405020304" pitchFamily="18" charset="0"/>
              </a:rPr>
              <a:t> Pandas resample() for time-series aggregation.     </a:t>
            </a:r>
          </a:p>
          <a:p>
            <a:r>
              <a:rPr lang="en-US" sz="2200" dirty="0">
                <a:latin typeface="Times New Roman" panose="02020603050405020304" pitchFamily="18" charset="0"/>
                <a:cs typeface="Times New Roman" panose="02020603050405020304" pitchFamily="18" charset="0"/>
              </a:rPr>
              <a:t> NumPy mean() &amp; rolling() functions for smoothing trends.  </a:t>
            </a:r>
          </a:p>
          <a:p>
            <a:r>
              <a:rPr lang="en-US" sz="2200" b="1" dirty="0">
                <a:latin typeface="Times New Roman" panose="02020603050405020304" pitchFamily="18" charset="0"/>
                <a:cs typeface="Times New Roman" panose="02020603050405020304" pitchFamily="18" charset="0"/>
              </a:rPr>
              <a:t>7. Final Data Validation :</a:t>
            </a:r>
          </a:p>
          <a:p>
            <a:r>
              <a:rPr lang="en-US" sz="2200" dirty="0">
                <a:latin typeface="Times New Roman" panose="02020603050405020304" pitchFamily="18" charset="0"/>
                <a:cs typeface="Times New Roman" panose="02020603050405020304" pitchFamily="18" charset="0"/>
              </a:rPr>
              <a:t> Ensure no missing values remain. </a:t>
            </a:r>
          </a:p>
          <a:p>
            <a:r>
              <a:rPr lang="en-US" sz="2200" dirty="0">
                <a:latin typeface="Times New Roman" panose="02020603050405020304" pitchFamily="18" charset="0"/>
                <a:cs typeface="Times New Roman" panose="02020603050405020304" pitchFamily="18" charset="0"/>
              </a:rPr>
              <a:t> Verify data consistency across different features. </a:t>
            </a:r>
          </a:p>
          <a:p>
            <a:r>
              <a:rPr lang="en-US" sz="2200" dirty="0">
                <a:latin typeface="Times New Roman" panose="02020603050405020304" pitchFamily="18" charset="0"/>
                <a:cs typeface="Times New Roman" panose="02020603050405020304" pitchFamily="18" charset="0"/>
              </a:rPr>
              <a:t> Generate visualizations (histograms, box plots) for anomaly detection.  </a:t>
            </a:r>
          </a:p>
          <a:p>
            <a:r>
              <a:rPr lang="en-US" sz="2200" b="1" dirty="0">
                <a:latin typeface="Times New Roman" panose="02020603050405020304" pitchFamily="18" charset="0"/>
                <a:cs typeface="Times New Roman" panose="02020603050405020304" pitchFamily="18" charset="0"/>
              </a:rPr>
              <a:t> Methods Used:</a:t>
            </a:r>
          </a:p>
          <a:p>
            <a:r>
              <a:rPr lang="en-US" sz="2200" dirty="0">
                <a:latin typeface="Times New Roman" panose="02020603050405020304" pitchFamily="18" charset="0"/>
                <a:cs typeface="Times New Roman" panose="02020603050405020304" pitchFamily="18" charset="0"/>
              </a:rPr>
              <a:t> Matplotlib &amp; Seaborn for visualization.</a:t>
            </a:r>
          </a:p>
          <a:p>
            <a:r>
              <a:rPr lang="en-US" sz="2200" dirty="0">
                <a:latin typeface="Times New Roman" panose="02020603050405020304" pitchFamily="18" charset="0"/>
                <a:cs typeface="Times New Roman" panose="02020603050405020304" pitchFamily="18" charset="0"/>
              </a:rPr>
              <a:t> Pandas describe() &amp; info() to check dataset quality. </a:t>
            </a:r>
          </a:p>
        </p:txBody>
      </p:sp>
    </p:spTree>
    <p:extLst>
      <p:ext uri="{BB962C8B-B14F-4D97-AF65-F5344CB8AC3E}">
        <p14:creationId xmlns:p14="http://schemas.microsoft.com/office/powerpoint/2010/main" val="2306403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99720" rIns="0" bIns="0" rtlCol="0">
            <a:spAutoFit/>
          </a:bodyPr>
          <a:lstStyle/>
          <a:p>
            <a:pPr marL="360045">
              <a:lnSpc>
                <a:spcPct val="100000"/>
              </a:lnSpc>
              <a:spcBef>
                <a:spcPts val="130"/>
              </a:spcBef>
            </a:pPr>
            <a:r>
              <a:rPr sz="3950" dirty="0"/>
              <a:t>BLOCK</a:t>
            </a:r>
            <a:r>
              <a:rPr sz="3950" spc="60" dirty="0"/>
              <a:t> </a:t>
            </a:r>
            <a:r>
              <a:rPr sz="3950" dirty="0"/>
              <a:t>DIAGRAM</a:t>
            </a:r>
            <a:r>
              <a:rPr sz="3950" spc="90" dirty="0"/>
              <a:t> </a:t>
            </a:r>
            <a:r>
              <a:rPr sz="3950" dirty="0"/>
              <a:t>OR</a:t>
            </a:r>
            <a:r>
              <a:rPr sz="3950" spc="70" dirty="0"/>
              <a:t> </a:t>
            </a:r>
            <a:r>
              <a:rPr sz="3950" dirty="0"/>
              <a:t>FLOW</a:t>
            </a:r>
            <a:r>
              <a:rPr sz="3950" spc="-60" dirty="0"/>
              <a:t> </a:t>
            </a:r>
            <a:r>
              <a:rPr sz="3950" spc="-10" dirty="0"/>
              <a:t>DIAGRAM</a:t>
            </a:r>
            <a:endParaRPr sz="395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22</a:t>
            </a:fld>
            <a:endParaRPr spc="-25" dirty="0"/>
          </a:p>
        </p:txBody>
      </p:sp>
      <p:pic>
        <p:nvPicPr>
          <p:cNvPr id="9" name="Picture 8">
            <a:extLst>
              <a:ext uri="{FF2B5EF4-FFF2-40B4-BE49-F238E27FC236}">
                <a16:creationId xmlns:a16="http://schemas.microsoft.com/office/drawing/2014/main" id="{48EAA4A5-1176-1A34-7CEE-9DB1445081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654811" y="1298755"/>
            <a:ext cx="9089390" cy="472104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10506"/>
          </a:xfrm>
          <a:prstGeom prst="rect">
            <a:avLst/>
          </a:prstGeom>
        </p:spPr>
        <p:txBody>
          <a:bodyPr vert="horz" wrap="square" lIns="0" tIns="299720" rIns="0" bIns="0" rtlCol="0">
            <a:spAutoFit/>
          </a:bodyPr>
          <a:lstStyle/>
          <a:p>
            <a:pPr marL="360045">
              <a:lnSpc>
                <a:spcPct val="100000"/>
              </a:lnSpc>
              <a:spcBef>
                <a:spcPts val="130"/>
              </a:spcBef>
            </a:pPr>
            <a:r>
              <a:rPr lang="en-US" sz="3950" dirty="0"/>
              <a:t>                 XG BOOST MODEL</a:t>
            </a:r>
            <a:endParaRPr sz="395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23</a:t>
            </a:fld>
            <a:endParaRPr spc="-25" dirty="0"/>
          </a:p>
        </p:txBody>
      </p:sp>
      <p:pic>
        <p:nvPicPr>
          <p:cNvPr id="3" name="Picture 2">
            <a:extLst>
              <a:ext uri="{FF2B5EF4-FFF2-40B4-BE49-F238E27FC236}">
                <a16:creationId xmlns:a16="http://schemas.microsoft.com/office/drawing/2014/main" id="{0B8F14FE-736A-33BA-6B58-E069379B5B94}"/>
              </a:ext>
            </a:extLst>
          </p:cNvPr>
          <p:cNvPicPr>
            <a:picLocks noChangeAspect="1"/>
          </p:cNvPicPr>
          <p:nvPr/>
        </p:nvPicPr>
        <p:blipFill>
          <a:blip r:embed="rId2"/>
          <a:stretch>
            <a:fillRect/>
          </a:stretch>
        </p:blipFill>
        <p:spPr>
          <a:xfrm>
            <a:off x="7391400" y="1998458"/>
            <a:ext cx="4590528" cy="3648101"/>
          </a:xfrm>
          <a:prstGeom prst="rect">
            <a:avLst/>
          </a:prstGeom>
        </p:spPr>
      </p:pic>
      <p:sp>
        <p:nvSpPr>
          <p:cNvPr id="11" name="TextBox 10">
            <a:extLst>
              <a:ext uri="{FF2B5EF4-FFF2-40B4-BE49-F238E27FC236}">
                <a16:creationId xmlns:a16="http://schemas.microsoft.com/office/drawing/2014/main" id="{917AFA87-97E4-CA6D-9E92-2C17815BA079}"/>
              </a:ext>
            </a:extLst>
          </p:cNvPr>
          <p:cNvSpPr txBox="1"/>
          <p:nvPr/>
        </p:nvSpPr>
        <p:spPr>
          <a:xfrm>
            <a:off x="381000" y="1828800"/>
            <a:ext cx="6758891" cy="4493538"/>
          </a:xfrm>
          <a:prstGeom prst="rect">
            <a:avLst/>
          </a:prstGeom>
          <a:noFill/>
        </p:spPr>
        <p:txBody>
          <a:bodyPr wrap="square">
            <a:spAutoFit/>
          </a:bodyPr>
          <a:lstStyle/>
          <a:p>
            <a:pPr marL="285750" indent="-285750">
              <a:buFont typeface="Arial" panose="020B0604020202020204" pitchFamily="34" charset="0"/>
              <a:buChar char="•"/>
            </a:pPr>
            <a:r>
              <a:rPr lang="en-US" sz="2200" dirty="0" err="1">
                <a:latin typeface="Times New Roman" panose="02020603050405020304" pitchFamily="18" charset="0"/>
                <a:cs typeface="Times New Roman" panose="02020603050405020304" pitchFamily="18" charset="0"/>
              </a:rPr>
              <a:t>XGBoost</a:t>
            </a:r>
            <a:r>
              <a:rPr lang="en-US" sz="2200" dirty="0">
                <a:latin typeface="Times New Roman" panose="02020603050405020304" pitchFamily="18" charset="0"/>
                <a:cs typeface="Times New Roman" panose="02020603050405020304" pitchFamily="18" charset="0"/>
              </a:rPr>
              <a:t> classifies adolescents into obesity categories (underweight, normal weight, overweight, obese) using features like age, height, weight, and dietary habits.</a:t>
            </a:r>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It captures non-linear relationships in health data, such as how physical activity impacts BMI differently across genders, without the need for manual adjustments.</a:t>
            </a:r>
          </a:p>
          <a:p>
            <a:pPr marL="285750" indent="-285750">
              <a:buFont typeface="Arial" panose="020B0604020202020204" pitchFamily="34" charset="0"/>
              <a:buChar char="•"/>
            </a:pPr>
            <a:r>
              <a:rPr lang="en-US" sz="2200" dirty="0" err="1">
                <a:latin typeface="Times New Roman" panose="02020603050405020304" pitchFamily="18" charset="0"/>
                <a:cs typeface="Times New Roman" panose="02020603050405020304" pitchFamily="18" charset="0"/>
              </a:rPr>
              <a:t>XGBoost</a:t>
            </a:r>
            <a:r>
              <a:rPr lang="en-US" sz="2200" dirty="0">
                <a:latin typeface="Times New Roman" panose="02020603050405020304" pitchFamily="18" charset="0"/>
                <a:cs typeface="Times New Roman" panose="02020603050405020304" pitchFamily="18" charset="0"/>
              </a:rPr>
              <a:t> identifies key predictors of obesity, such as BMI (0.35 importance), waist circumference (0.30), and caloric intake (0.20), guiding health interventions.</a:t>
            </a:r>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It uses techniques like regularization and early stopping to prevent overfitting, ensuring that the model performs well on new, unseen data through thorough validation practices.</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8647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231390">
              <a:lnSpc>
                <a:spcPct val="100000"/>
              </a:lnSpc>
              <a:spcBef>
                <a:spcPts val="130"/>
              </a:spcBef>
            </a:pPr>
            <a:r>
              <a:rPr spc="-10" dirty="0"/>
              <a:t>R</a:t>
            </a:r>
            <a:r>
              <a:rPr spc="75" dirty="0"/>
              <a:t>E</a:t>
            </a:r>
            <a:r>
              <a:rPr spc="-30" dirty="0"/>
              <a:t>S</a:t>
            </a:r>
            <a:r>
              <a:rPr spc="60" dirty="0"/>
              <a:t>U</a:t>
            </a:r>
            <a:r>
              <a:rPr spc="-445" dirty="0"/>
              <a:t>L</a:t>
            </a:r>
            <a:r>
              <a:rPr spc="5" dirty="0"/>
              <a:t>T</a:t>
            </a:r>
            <a:r>
              <a:rPr spc="35" dirty="0"/>
              <a:t>S</a:t>
            </a:r>
            <a:r>
              <a:rPr spc="-215" dirty="0"/>
              <a:t> </a:t>
            </a:r>
            <a:r>
              <a:rPr dirty="0"/>
              <a:t>&amp;</a:t>
            </a:r>
            <a:r>
              <a:rPr spc="-285" dirty="0"/>
              <a:t> </a:t>
            </a:r>
            <a:r>
              <a:rPr spc="-25" dirty="0"/>
              <a:t>ANALYSIS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24</a:t>
            </a:fld>
            <a:endParaRPr spc="-25" dirty="0"/>
          </a:p>
        </p:txBody>
      </p:sp>
      <p:sp>
        <p:nvSpPr>
          <p:cNvPr id="3" name="object 3"/>
          <p:cNvSpPr txBox="1"/>
          <p:nvPr/>
        </p:nvSpPr>
        <p:spPr>
          <a:xfrm>
            <a:off x="917575" y="1730872"/>
            <a:ext cx="5748020" cy="2357056"/>
          </a:xfrm>
          <a:prstGeom prst="rect">
            <a:avLst/>
          </a:prstGeom>
        </p:spPr>
        <p:txBody>
          <a:bodyPr vert="horz" wrap="square" lIns="0" tIns="99060" rIns="0" bIns="0" rtlCol="0">
            <a:spAutoFit/>
          </a:bodyPr>
          <a:lstStyle/>
          <a:p>
            <a:pPr marL="12700">
              <a:lnSpc>
                <a:spcPct val="100000"/>
              </a:lnSpc>
              <a:spcBef>
                <a:spcPts val="780"/>
              </a:spcBef>
              <a:tabLst>
                <a:tab pos="241300" algn="l"/>
              </a:tabLst>
            </a:pPr>
            <a:r>
              <a:rPr lang="en-US" sz="2400" b="1" dirty="0">
                <a:latin typeface="Times New Roman"/>
                <a:cs typeface="Times New Roman"/>
              </a:rPr>
              <a:t>Predictive Model Accuracy</a:t>
            </a:r>
          </a:p>
          <a:p>
            <a:pPr marL="355600" indent="-342900">
              <a:lnSpc>
                <a:spcPct val="100000"/>
              </a:lnSpc>
              <a:spcBef>
                <a:spcPts val="780"/>
              </a:spcBef>
              <a:buFont typeface="Arial" panose="020B0604020202020204" pitchFamily="34" charset="0"/>
              <a:buChar char="•"/>
              <a:tabLst>
                <a:tab pos="241300" algn="l"/>
              </a:tabLst>
            </a:pPr>
            <a:r>
              <a:rPr lang="en-US" sz="2400" dirty="0">
                <a:latin typeface="Times New Roman"/>
                <a:cs typeface="Times New Roman"/>
              </a:rPr>
              <a:t>Overall Model Accuracy: 0.96</a:t>
            </a:r>
          </a:p>
          <a:p>
            <a:pPr marL="12700">
              <a:lnSpc>
                <a:spcPct val="100000"/>
              </a:lnSpc>
              <a:spcBef>
                <a:spcPts val="780"/>
              </a:spcBef>
              <a:tabLst>
                <a:tab pos="241300" algn="l"/>
              </a:tabLst>
            </a:pPr>
            <a:r>
              <a:rPr lang="en-US" sz="2400" b="1" dirty="0">
                <a:latin typeface="Times New Roman"/>
                <a:cs typeface="Times New Roman"/>
              </a:rPr>
              <a:t>Gender-Specific Accuracies:</a:t>
            </a:r>
          </a:p>
          <a:p>
            <a:pPr marL="355600" indent="-342900">
              <a:lnSpc>
                <a:spcPct val="100000"/>
              </a:lnSpc>
              <a:spcBef>
                <a:spcPts val="780"/>
              </a:spcBef>
              <a:buFont typeface="Arial" panose="020B0604020202020204" pitchFamily="34" charset="0"/>
              <a:buChar char="•"/>
              <a:tabLst>
                <a:tab pos="241300" algn="l"/>
              </a:tabLst>
            </a:pPr>
            <a:r>
              <a:rPr lang="en-US" sz="2400" dirty="0">
                <a:latin typeface="Times New Roman"/>
                <a:cs typeface="Times New Roman"/>
              </a:rPr>
              <a:t>Boys: 0.9561</a:t>
            </a:r>
          </a:p>
          <a:p>
            <a:pPr marL="355600" indent="-342900">
              <a:lnSpc>
                <a:spcPct val="100000"/>
              </a:lnSpc>
              <a:spcBef>
                <a:spcPts val="780"/>
              </a:spcBef>
              <a:buFont typeface="Arial" panose="020B0604020202020204" pitchFamily="34" charset="0"/>
              <a:buChar char="•"/>
              <a:tabLst>
                <a:tab pos="241300" algn="l"/>
              </a:tabLst>
            </a:pPr>
            <a:r>
              <a:rPr lang="en-US" sz="2400" dirty="0">
                <a:latin typeface="Times New Roman"/>
                <a:cs typeface="Times New Roman"/>
              </a:rPr>
              <a:t>Girls: 0.9423</a:t>
            </a:r>
            <a:endParaRPr sz="2400" dirty="0">
              <a:latin typeface="Times New Roman"/>
              <a:cs typeface="Times New Roman"/>
            </a:endParaRPr>
          </a:p>
        </p:txBody>
      </p:sp>
      <p:pic>
        <p:nvPicPr>
          <p:cNvPr id="9" name="Picture 8">
            <a:extLst>
              <a:ext uri="{FF2B5EF4-FFF2-40B4-BE49-F238E27FC236}">
                <a16:creationId xmlns:a16="http://schemas.microsoft.com/office/drawing/2014/main" id="{65577E32-4C99-C859-8AB3-EED15CEF1E3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5804629" y="1915517"/>
            <a:ext cx="4852837" cy="3332108"/>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231390">
              <a:lnSpc>
                <a:spcPct val="100000"/>
              </a:lnSpc>
              <a:spcBef>
                <a:spcPts val="130"/>
              </a:spcBef>
            </a:pPr>
            <a:r>
              <a:rPr lang="en-IN" spc="-25" dirty="0"/>
              <a:t>RESULTS &amp; ANALYSIS</a:t>
            </a:r>
            <a:endParaRPr spc="-25"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25</a:t>
            </a:fld>
            <a:endParaRPr spc="-25" dirty="0"/>
          </a:p>
        </p:txBody>
      </p:sp>
      <p:sp>
        <p:nvSpPr>
          <p:cNvPr id="3" name="object 3"/>
          <p:cNvSpPr txBox="1"/>
          <p:nvPr/>
        </p:nvSpPr>
        <p:spPr>
          <a:xfrm>
            <a:off x="917575" y="1730872"/>
            <a:ext cx="5748020" cy="469359"/>
          </a:xfrm>
          <a:prstGeom prst="rect">
            <a:avLst/>
          </a:prstGeom>
        </p:spPr>
        <p:txBody>
          <a:bodyPr vert="horz" wrap="square" lIns="0" tIns="99060" rIns="0" bIns="0" rtlCol="0">
            <a:spAutoFit/>
          </a:bodyPr>
          <a:lstStyle/>
          <a:p>
            <a:pPr marL="12700">
              <a:lnSpc>
                <a:spcPct val="100000"/>
              </a:lnSpc>
              <a:spcBef>
                <a:spcPts val="780"/>
              </a:spcBef>
              <a:tabLst>
                <a:tab pos="241300" algn="l"/>
              </a:tabLst>
            </a:pPr>
            <a:endParaRPr sz="2400" dirty="0">
              <a:latin typeface="Times New Roman"/>
              <a:cs typeface="Times New Roman"/>
            </a:endParaRPr>
          </a:p>
        </p:txBody>
      </p:sp>
      <p:pic>
        <p:nvPicPr>
          <p:cNvPr id="9" name="Picture 8">
            <a:extLst>
              <a:ext uri="{FF2B5EF4-FFF2-40B4-BE49-F238E27FC236}">
                <a16:creationId xmlns:a16="http://schemas.microsoft.com/office/drawing/2014/main" id="{65577E32-4C99-C859-8AB3-EED15CEF1E3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5804629" y="2094523"/>
            <a:ext cx="5143833" cy="3925277"/>
          </a:xfrm>
          <a:prstGeom prst="rect">
            <a:avLst/>
          </a:prstGeom>
        </p:spPr>
      </p:pic>
      <p:sp>
        <p:nvSpPr>
          <p:cNvPr id="13" name="TextBox 12">
            <a:extLst>
              <a:ext uri="{FF2B5EF4-FFF2-40B4-BE49-F238E27FC236}">
                <a16:creationId xmlns:a16="http://schemas.microsoft.com/office/drawing/2014/main" id="{535B0477-9F3D-B0D0-23A2-40612DFA4077}"/>
              </a:ext>
            </a:extLst>
          </p:cNvPr>
          <p:cNvSpPr txBox="1"/>
          <p:nvPr/>
        </p:nvSpPr>
        <p:spPr>
          <a:xfrm>
            <a:off x="571167" y="1730872"/>
            <a:ext cx="5143833" cy="4524315"/>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Comparative Analysis with Other Models:</a:t>
            </a:r>
          </a:p>
          <a:p>
            <a:r>
              <a:rPr lang="en-US" sz="2400" dirty="0" err="1">
                <a:latin typeface="Times New Roman" panose="02020603050405020304" pitchFamily="18" charset="0"/>
                <a:cs typeface="Times New Roman" panose="02020603050405020304" pitchFamily="18" charset="0"/>
              </a:rPr>
              <a:t>DeepHealthNet</a:t>
            </a:r>
            <a:r>
              <a:rPr lang="en-US" sz="2400" dirty="0">
                <a:latin typeface="Times New Roman" panose="02020603050405020304" pitchFamily="18" charset="0"/>
                <a:cs typeface="Times New Roman" panose="02020603050405020304" pitchFamily="18" charset="0"/>
              </a:rPr>
              <a:t> outperformed:</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LSTM: 0.9542, lower accuracy than </a:t>
            </a:r>
            <a:r>
              <a:rPr lang="en-US" sz="2400" dirty="0" err="1">
                <a:latin typeface="Times New Roman" panose="02020603050405020304" pitchFamily="18" charset="0"/>
                <a:cs typeface="Times New Roman" panose="02020603050405020304" pitchFamily="18" charset="0"/>
              </a:rPr>
              <a:t>DeepHealthNet</a:t>
            </a:r>
            <a:r>
              <a:rPr lang="en-US" sz="2400" dirty="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RLDA: Accuracy of 0.9448, slightly higher than </a:t>
            </a:r>
            <a:r>
              <a:rPr lang="en-US" sz="2400" dirty="0" err="1">
                <a:latin typeface="Times New Roman" panose="02020603050405020304" pitchFamily="18" charset="0"/>
                <a:cs typeface="Times New Roman" panose="02020603050405020304" pitchFamily="18" charset="0"/>
              </a:rPr>
              <a:t>DeepHealthNet</a:t>
            </a:r>
            <a:r>
              <a:rPr lang="en-US" sz="2400" dirty="0">
                <a:latin typeface="Times New Roman" panose="02020603050405020304" pitchFamily="18" charset="0"/>
                <a:cs typeface="Times New Roman" panose="02020603050405020304" pitchFamily="18" charset="0"/>
              </a:rPr>
              <a:t> but less robust in other metrics.</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Support Vector Machine (SVM): Accuracy of 0.9446, close to Logistic Regression but slightly behind in overall reliability.</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06693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231390">
              <a:lnSpc>
                <a:spcPct val="100000"/>
              </a:lnSpc>
              <a:spcBef>
                <a:spcPts val="130"/>
              </a:spcBef>
            </a:pPr>
            <a:r>
              <a:rPr lang="en-US" spc="-25" dirty="0"/>
              <a:t>HOME PAGE</a:t>
            </a:r>
            <a:endParaRPr spc="-25"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26</a:t>
            </a:fld>
            <a:endParaRPr spc="-25" dirty="0"/>
          </a:p>
        </p:txBody>
      </p:sp>
      <p:sp>
        <p:nvSpPr>
          <p:cNvPr id="3" name="object 3"/>
          <p:cNvSpPr txBox="1"/>
          <p:nvPr/>
        </p:nvSpPr>
        <p:spPr>
          <a:xfrm>
            <a:off x="917575" y="1730872"/>
            <a:ext cx="5748020" cy="469359"/>
          </a:xfrm>
          <a:prstGeom prst="rect">
            <a:avLst/>
          </a:prstGeom>
        </p:spPr>
        <p:txBody>
          <a:bodyPr vert="horz" wrap="square" lIns="0" tIns="99060" rIns="0" bIns="0" rtlCol="0">
            <a:spAutoFit/>
          </a:bodyPr>
          <a:lstStyle/>
          <a:p>
            <a:pPr marL="12700">
              <a:lnSpc>
                <a:spcPct val="100000"/>
              </a:lnSpc>
              <a:spcBef>
                <a:spcPts val="780"/>
              </a:spcBef>
              <a:tabLst>
                <a:tab pos="241300" algn="l"/>
              </a:tabLst>
            </a:pPr>
            <a:endParaRPr sz="2400" dirty="0">
              <a:latin typeface="Times New Roman"/>
              <a:cs typeface="Times New Roman"/>
            </a:endParaRPr>
          </a:p>
        </p:txBody>
      </p:sp>
      <p:pic>
        <p:nvPicPr>
          <p:cNvPr id="10" name="Picture 9">
            <a:extLst>
              <a:ext uri="{FF2B5EF4-FFF2-40B4-BE49-F238E27FC236}">
                <a16:creationId xmlns:a16="http://schemas.microsoft.com/office/drawing/2014/main" id="{402E1090-0BE8-BDBD-1B32-B0F98184DB16}"/>
              </a:ext>
            </a:extLst>
          </p:cNvPr>
          <p:cNvPicPr>
            <a:picLocks noChangeAspect="1"/>
          </p:cNvPicPr>
          <p:nvPr/>
        </p:nvPicPr>
        <p:blipFill>
          <a:blip r:embed="rId2"/>
          <a:stretch>
            <a:fillRect/>
          </a:stretch>
        </p:blipFill>
        <p:spPr>
          <a:xfrm>
            <a:off x="1828800" y="1524000"/>
            <a:ext cx="7772400" cy="4191000"/>
          </a:xfrm>
          <a:prstGeom prst="rect">
            <a:avLst/>
          </a:prstGeom>
        </p:spPr>
      </p:pic>
    </p:spTree>
    <p:extLst>
      <p:ext uri="{BB962C8B-B14F-4D97-AF65-F5344CB8AC3E}">
        <p14:creationId xmlns:p14="http://schemas.microsoft.com/office/powerpoint/2010/main" val="41801937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231390">
              <a:lnSpc>
                <a:spcPct val="100000"/>
              </a:lnSpc>
              <a:spcBef>
                <a:spcPts val="130"/>
              </a:spcBef>
            </a:pPr>
            <a:r>
              <a:rPr lang="en-US" spc="-25" dirty="0"/>
              <a:t>PREDICTION PAGE</a:t>
            </a:r>
            <a:endParaRPr spc="-25"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xfrm>
            <a:off x="5451474" y="5029200"/>
            <a:ext cx="644525" cy="194309"/>
          </a:xfrm>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27</a:t>
            </a:fld>
            <a:endParaRPr spc="-25" dirty="0"/>
          </a:p>
        </p:txBody>
      </p:sp>
      <p:sp>
        <p:nvSpPr>
          <p:cNvPr id="3" name="object 3"/>
          <p:cNvSpPr txBox="1"/>
          <p:nvPr/>
        </p:nvSpPr>
        <p:spPr>
          <a:xfrm>
            <a:off x="917575" y="1730872"/>
            <a:ext cx="5748020" cy="469359"/>
          </a:xfrm>
          <a:prstGeom prst="rect">
            <a:avLst/>
          </a:prstGeom>
        </p:spPr>
        <p:txBody>
          <a:bodyPr vert="horz" wrap="square" lIns="0" tIns="99060" rIns="0" bIns="0" rtlCol="0">
            <a:spAutoFit/>
          </a:bodyPr>
          <a:lstStyle/>
          <a:p>
            <a:pPr marL="12700">
              <a:lnSpc>
                <a:spcPct val="100000"/>
              </a:lnSpc>
              <a:spcBef>
                <a:spcPts val="780"/>
              </a:spcBef>
              <a:tabLst>
                <a:tab pos="241300" algn="l"/>
              </a:tabLst>
            </a:pPr>
            <a:endParaRPr sz="2400" dirty="0">
              <a:latin typeface="Times New Roman"/>
              <a:cs typeface="Times New Roman"/>
            </a:endParaRPr>
          </a:p>
        </p:txBody>
      </p:sp>
      <p:pic>
        <p:nvPicPr>
          <p:cNvPr id="9" name="Picture 8">
            <a:extLst>
              <a:ext uri="{FF2B5EF4-FFF2-40B4-BE49-F238E27FC236}">
                <a16:creationId xmlns:a16="http://schemas.microsoft.com/office/drawing/2014/main" id="{EAD86712-01C7-104C-B34C-780A5F33BA8A}"/>
              </a:ext>
            </a:extLst>
          </p:cNvPr>
          <p:cNvPicPr>
            <a:picLocks noChangeAspect="1"/>
          </p:cNvPicPr>
          <p:nvPr/>
        </p:nvPicPr>
        <p:blipFill>
          <a:blip r:embed="rId2"/>
          <a:stretch>
            <a:fillRect/>
          </a:stretch>
        </p:blipFill>
        <p:spPr>
          <a:xfrm>
            <a:off x="1506536" y="1447800"/>
            <a:ext cx="8534400" cy="4572000"/>
          </a:xfrm>
          <a:prstGeom prst="rect">
            <a:avLst/>
          </a:prstGeom>
        </p:spPr>
      </p:pic>
    </p:spTree>
    <p:extLst>
      <p:ext uri="{BB962C8B-B14F-4D97-AF65-F5344CB8AC3E}">
        <p14:creationId xmlns:p14="http://schemas.microsoft.com/office/powerpoint/2010/main" val="20918892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588010">
              <a:lnSpc>
                <a:spcPct val="100000"/>
              </a:lnSpc>
              <a:spcBef>
                <a:spcPts val="130"/>
              </a:spcBef>
            </a:pPr>
            <a:r>
              <a:rPr dirty="0"/>
              <a:t>CONCLUSION</a:t>
            </a:r>
            <a:r>
              <a:rPr spc="-140" dirty="0"/>
              <a:t> </a:t>
            </a:r>
            <a:r>
              <a:rPr dirty="0"/>
              <a:t>and</a:t>
            </a:r>
            <a:r>
              <a:rPr spc="-85" dirty="0"/>
              <a:t> </a:t>
            </a:r>
            <a:r>
              <a:rPr dirty="0"/>
              <a:t>FUTURE</a:t>
            </a:r>
            <a:r>
              <a:rPr spc="-120" dirty="0"/>
              <a:t> </a:t>
            </a:r>
            <a:r>
              <a:rPr spc="-10" dirty="0"/>
              <a:t>SCOPE</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28</a:t>
            </a:fld>
            <a:endParaRPr spc="-25" dirty="0"/>
          </a:p>
        </p:txBody>
      </p:sp>
      <p:sp>
        <p:nvSpPr>
          <p:cNvPr id="3" name="object 3"/>
          <p:cNvSpPr txBox="1">
            <a:spLocks noGrp="1"/>
          </p:cNvSpPr>
          <p:nvPr>
            <p:ph type="body" idx="1"/>
          </p:nvPr>
        </p:nvSpPr>
        <p:spPr>
          <a:xfrm>
            <a:off x="917574" y="1730872"/>
            <a:ext cx="10817225" cy="4203715"/>
          </a:xfrm>
          <a:prstGeom prst="rect">
            <a:avLst/>
          </a:prstGeom>
        </p:spPr>
        <p:txBody>
          <a:bodyPr vert="horz" wrap="square" lIns="0" tIns="99060" rIns="0" bIns="0" rtlCol="0">
            <a:spAutoFit/>
          </a:bodyPr>
          <a:lstStyle/>
          <a:p>
            <a:pPr marL="241300" indent="-228600">
              <a:lnSpc>
                <a:spcPct val="100000"/>
              </a:lnSpc>
              <a:spcBef>
                <a:spcPts val="780"/>
              </a:spcBef>
              <a:buFont typeface="Arial MT"/>
              <a:buChar char="•"/>
              <a:tabLst>
                <a:tab pos="241300" algn="l"/>
              </a:tabLst>
            </a:pPr>
            <a:r>
              <a:rPr lang="en-US" sz="2400" spc="-10" dirty="0"/>
              <a:t>The study successfully identified critical risk factors for adolescent obesity, emphasizing the importance of BMI and waist </a:t>
            </a:r>
            <a:r>
              <a:rPr lang="en-US" sz="2400" spc="-10" dirty="0" err="1"/>
              <a:t>circumference.The</a:t>
            </a:r>
            <a:r>
              <a:rPr lang="en-US" sz="2400" spc="-10" dirty="0"/>
              <a:t> predictive model demonstrated high accuracy (0.96), validating its effectiveness in identifying at-risk adolescents.</a:t>
            </a:r>
          </a:p>
          <a:p>
            <a:pPr marL="241300" indent="-228600">
              <a:lnSpc>
                <a:spcPct val="100000"/>
              </a:lnSpc>
              <a:spcBef>
                <a:spcPts val="780"/>
              </a:spcBef>
              <a:buFont typeface="Arial MT"/>
              <a:buChar char="•"/>
              <a:tabLst>
                <a:tab pos="241300" algn="l"/>
              </a:tabLst>
            </a:pPr>
            <a:r>
              <a:rPr lang="en-US" sz="2400" spc="-10" dirty="0"/>
              <a:t>The use of advanced machine learning techniques provided robust predictions, outperforming traditional </a:t>
            </a:r>
            <a:r>
              <a:rPr lang="en-US" sz="2400" spc="-10" dirty="0" err="1"/>
              <a:t>models.Statistical</a:t>
            </a:r>
            <a:r>
              <a:rPr lang="en-US" sz="2400" spc="-10" dirty="0"/>
              <a:t> significance of results (p &lt; 0.001) reinforces the reliability of the findings.</a:t>
            </a:r>
          </a:p>
          <a:p>
            <a:pPr marL="241300" indent="-228600">
              <a:lnSpc>
                <a:spcPct val="100000"/>
              </a:lnSpc>
              <a:spcBef>
                <a:spcPts val="780"/>
              </a:spcBef>
              <a:buFont typeface="Arial MT"/>
              <a:buChar char="•"/>
              <a:tabLst>
                <a:tab pos="241300" algn="l"/>
              </a:tabLst>
            </a:pPr>
            <a:r>
              <a:rPr lang="en-US" sz="2400" spc="-10" dirty="0"/>
              <a:t>Utilize larger datasets to improve model accuracy and generalizability.</a:t>
            </a:r>
          </a:p>
          <a:p>
            <a:pPr marL="241300" indent="-228600">
              <a:lnSpc>
                <a:spcPct val="100000"/>
              </a:lnSpc>
              <a:spcBef>
                <a:spcPts val="780"/>
              </a:spcBef>
              <a:buFont typeface="Arial MT"/>
              <a:buChar char="•"/>
              <a:tabLst>
                <a:tab pos="241300" algn="l"/>
              </a:tabLst>
            </a:pPr>
            <a:r>
              <a:rPr lang="en-US" sz="2400" spc="-10" dirty="0"/>
              <a:t>Focus on community-based initiatives to promote healthy lifestyles among adolescents.</a:t>
            </a:r>
          </a:p>
          <a:p>
            <a:pPr marL="241300" indent="-228600">
              <a:lnSpc>
                <a:spcPct val="100000"/>
              </a:lnSpc>
              <a:spcBef>
                <a:spcPts val="780"/>
              </a:spcBef>
              <a:buFont typeface="Arial MT"/>
              <a:buChar char="•"/>
              <a:tabLst>
                <a:tab pos="241300" algn="l"/>
              </a:tabLst>
            </a:pPr>
            <a:endParaRPr lang="en-US" sz="2400" spc="-1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7482" y="19195"/>
            <a:ext cx="10101072" cy="1200005"/>
          </a:xfrm>
          <a:prstGeom prst="rect">
            <a:avLst/>
          </a:prstGeom>
        </p:spPr>
        <p:txBody>
          <a:bodyPr vert="horz" wrap="square" lIns="0" tIns="262889" rIns="0" bIns="0" rtlCol="0">
            <a:spAutoFit/>
          </a:bodyPr>
          <a:lstStyle/>
          <a:p>
            <a:pPr marL="3345815">
              <a:lnSpc>
                <a:spcPct val="100000"/>
              </a:lnSpc>
              <a:spcBef>
                <a:spcPts val="130"/>
              </a:spcBef>
            </a:pPr>
            <a:r>
              <a:rPr spc="-10" dirty="0"/>
              <a:t>REFERENCES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29</a:t>
            </a:fld>
            <a:endParaRPr spc="-25" dirty="0"/>
          </a:p>
        </p:txBody>
      </p:sp>
      <p:sp>
        <p:nvSpPr>
          <p:cNvPr id="3" name="object 3"/>
          <p:cNvSpPr txBox="1"/>
          <p:nvPr/>
        </p:nvSpPr>
        <p:spPr>
          <a:xfrm>
            <a:off x="533401" y="1219200"/>
            <a:ext cx="11353800" cy="5674630"/>
          </a:xfrm>
          <a:prstGeom prst="rect">
            <a:avLst/>
          </a:prstGeom>
        </p:spPr>
        <p:txBody>
          <a:bodyPr vert="horz" wrap="square" lIns="0" tIns="16510" rIns="0" bIns="0" rtlCol="0">
            <a:spAutoFit/>
          </a:bodyPr>
          <a:lstStyle/>
          <a:p>
            <a:pPr marL="469900" indent="-457200" algn="just">
              <a:lnSpc>
                <a:spcPct val="100000"/>
              </a:lnSpc>
              <a:spcBef>
                <a:spcPts val="130"/>
              </a:spcBef>
              <a:buFont typeface="Arial" panose="020B0604020202020204" pitchFamily="34" charset="0"/>
              <a:buChar char="•"/>
              <a:tabLst>
                <a:tab pos="241300" algn="l"/>
              </a:tabLst>
            </a:pPr>
            <a:r>
              <a:rPr lang="en-US" sz="2400" dirty="0">
                <a:latin typeface="Times New Roman"/>
                <a:cs typeface="Times New Roman"/>
              </a:rPr>
              <a:t>World Health Organization (WHO). (2021). Global report on obesity and overweight in children and adolescents. Retrieved from WHO website</a:t>
            </a:r>
          </a:p>
          <a:p>
            <a:pPr marL="469900" indent="-457200" algn="just">
              <a:lnSpc>
                <a:spcPct val="100000"/>
              </a:lnSpc>
              <a:spcBef>
                <a:spcPts val="130"/>
              </a:spcBef>
              <a:buFont typeface="Arial" panose="020B0604020202020204" pitchFamily="34" charset="0"/>
              <a:buChar char="•"/>
              <a:tabLst>
                <a:tab pos="241300" algn="l"/>
              </a:tabLst>
            </a:pPr>
            <a:r>
              <a:rPr lang="en-US" sz="2400" dirty="0" err="1">
                <a:latin typeface="Times New Roman"/>
                <a:cs typeface="Times New Roman"/>
              </a:rPr>
              <a:t>Topol</a:t>
            </a:r>
            <a:r>
              <a:rPr lang="en-US" sz="2400" dirty="0">
                <a:latin typeface="Times New Roman"/>
                <a:cs typeface="Times New Roman"/>
              </a:rPr>
              <a:t>, E. J. (2019). High-performance medicine: the convergence of human and artificial intelligence. Nature Medicine, 25(1), 44-56. 2013,57, 189–193. [</a:t>
            </a:r>
            <a:r>
              <a:rPr lang="en-US" sz="2400" dirty="0" err="1">
                <a:latin typeface="Times New Roman"/>
                <a:cs typeface="Times New Roman"/>
              </a:rPr>
              <a:t>CrossRef</a:t>
            </a:r>
            <a:r>
              <a:rPr lang="en-US" sz="2400" dirty="0">
                <a:latin typeface="Times New Roman"/>
                <a:cs typeface="Times New Roman"/>
              </a:rPr>
              <a:t>] [PubMed]</a:t>
            </a:r>
          </a:p>
          <a:p>
            <a:pPr marL="469900" indent="-457200" algn="just">
              <a:lnSpc>
                <a:spcPct val="100000"/>
              </a:lnSpc>
              <a:spcBef>
                <a:spcPts val="130"/>
              </a:spcBef>
              <a:buFont typeface="Arial" panose="020B0604020202020204" pitchFamily="34" charset="0"/>
              <a:buChar char="•"/>
              <a:tabLst>
                <a:tab pos="241300" algn="l"/>
              </a:tabLst>
            </a:pPr>
            <a:r>
              <a:rPr lang="en-US" sz="2400" dirty="0">
                <a:latin typeface="Times New Roman"/>
                <a:cs typeface="Times New Roman"/>
              </a:rPr>
              <a:t>Obermeyer, Z., &amp; Emanuel, E. J. (2016). Predicting the future—big data, machine learning, and clinical medicine. The New England Journal of Medicine, 375(13), 1216-1219.2007,29, 129–143. [</a:t>
            </a:r>
            <a:r>
              <a:rPr lang="en-US" sz="2400" dirty="0" err="1">
                <a:latin typeface="Times New Roman"/>
                <a:cs typeface="Times New Roman"/>
              </a:rPr>
              <a:t>CrossRef</a:t>
            </a:r>
            <a:r>
              <a:rPr lang="en-US" sz="2400" dirty="0">
                <a:latin typeface="Times New Roman"/>
                <a:cs typeface="Times New Roman"/>
              </a:rPr>
              <a:t>] [PubMed]</a:t>
            </a:r>
          </a:p>
          <a:p>
            <a:pPr marL="469900" indent="-457200" algn="just">
              <a:lnSpc>
                <a:spcPct val="100000"/>
              </a:lnSpc>
              <a:spcBef>
                <a:spcPts val="130"/>
              </a:spcBef>
              <a:buFont typeface="Arial" panose="020B0604020202020204" pitchFamily="34" charset="0"/>
              <a:buChar char="•"/>
              <a:tabLst>
                <a:tab pos="241300" algn="l"/>
              </a:tabLst>
            </a:pPr>
            <a:r>
              <a:rPr lang="en-US" sz="2400" dirty="0">
                <a:latin typeface="Times New Roman"/>
                <a:cs typeface="Times New Roman"/>
              </a:rPr>
              <a:t> </a:t>
            </a:r>
            <a:r>
              <a:rPr lang="en-US" sz="2400" dirty="0" err="1">
                <a:latin typeface="Times New Roman"/>
                <a:cs typeface="Times New Roman"/>
              </a:rPr>
              <a:t>Lissner</a:t>
            </a:r>
            <a:r>
              <a:rPr lang="en-US" sz="2400" dirty="0">
                <a:latin typeface="Times New Roman"/>
                <a:cs typeface="Times New Roman"/>
              </a:rPr>
              <a:t>, L., Lange, C., </a:t>
            </a:r>
            <a:r>
              <a:rPr lang="en-US" sz="2400" dirty="0" err="1">
                <a:latin typeface="Times New Roman"/>
                <a:cs typeface="Times New Roman"/>
              </a:rPr>
              <a:t>Mehlig</a:t>
            </a:r>
            <a:r>
              <a:rPr lang="en-US" sz="2400" dirty="0">
                <a:latin typeface="Times New Roman"/>
                <a:cs typeface="Times New Roman"/>
              </a:rPr>
              <a:t>, K., &amp; </a:t>
            </a:r>
            <a:r>
              <a:rPr lang="en-US" sz="2400" dirty="0" err="1">
                <a:latin typeface="Times New Roman"/>
                <a:cs typeface="Times New Roman"/>
              </a:rPr>
              <a:t>Sjöberg</a:t>
            </a:r>
            <a:r>
              <a:rPr lang="en-US" sz="2400" dirty="0">
                <a:latin typeface="Times New Roman"/>
                <a:cs typeface="Times New Roman"/>
              </a:rPr>
              <a:t>, A. (2018). Gender differences in the association between BMI and self-rated health in a Swedish population: A 10-year follow-up of the </a:t>
            </a:r>
            <a:r>
              <a:rPr lang="en-US" sz="2400" dirty="0" err="1">
                <a:latin typeface="Times New Roman"/>
                <a:cs typeface="Times New Roman"/>
              </a:rPr>
              <a:t>Västerbotten</a:t>
            </a:r>
            <a:r>
              <a:rPr lang="en-US" sz="2400" dirty="0">
                <a:latin typeface="Times New Roman"/>
                <a:cs typeface="Times New Roman"/>
              </a:rPr>
              <a:t> Intervention </a:t>
            </a:r>
            <a:r>
              <a:rPr lang="en-US" sz="2400" dirty="0" err="1">
                <a:latin typeface="Times New Roman"/>
                <a:cs typeface="Times New Roman"/>
              </a:rPr>
              <a:t>Programme</a:t>
            </a:r>
            <a:r>
              <a:rPr lang="en-US" sz="2400" dirty="0">
                <a:latin typeface="Times New Roman"/>
                <a:cs typeface="Times New Roman"/>
              </a:rPr>
              <a:t>. Scandinavian Journal of Public Health, 46(2), 176-184.</a:t>
            </a:r>
          </a:p>
          <a:p>
            <a:pPr marL="469900" indent="-457200" algn="just">
              <a:lnSpc>
                <a:spcPct val="100000"/>
              </a:lnSpc>
              <a:spcBef>
                <a:spcPts val="130"/>
              </a:spcBef>
              <a:buFont typeface="Arial" panose="020B0604020202020204" pitchFamily="34" charset="0"/>
              <a:buChar char="•"/>
              <a:tabLst>
                <a:tab pos="241300" algn="l"/>
              </a:tabLst>
            </a:pPr>
            <a:r>
              <a:rPr lang="en-US" sz="2400" dirty="0">
                <a:latin typeface="Times New Roman"/>
                <a:cs typeface="Times New Roman"/>
              </a:rPr>
              <a:t> Reddy, S., Fox, J., &amp; Purohit, M. P. (2019). Artificial intelligence-enabled healthcare delivery. JAMA, 321(24), 2403-2404.</a:t>
            </a:r>
          </a:p>
          <a:p>
            <a:pPr marL="241300" indent="-228600">
              <a:lnSpc>
                <a:spcPct val="100000"/>
              </a:lnSpc>
              <a:spcBef>
                <a:spcPts val="130"/>
              </a:spcBef>
              <a:buFont typeface="Arial MT"/>
              <a:buChar char="•"/>
              <a:tabLst>
                <a:tab pos="241300" algn="l"/>
              </a:tabLst>
            </a:pPr>
            <a:endParaRPr sz="2750" dirty="0">
              <a:latin typeface="Times New Roman"/>
              <a:cs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3703320">
              <a:lnSpc>
                <a:spcPct val="100000"/>
              </a:lnSpc>
              <a:spcBef>
                <a:spcPts val="130"/>
              </a:spcBef>
            </a:pPr>
            <a:r>
              <a:rPr spc="-10" dirty="0"/>
              <a:t>ABSTRACT</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3</a:t>
            </a:fld>
            <a:endParaRPr spc="-25" dirty="0"/>
          </a:p>
        </p:txBody>
      </p:sp>
      <p:sp>
        <p:nvSpPr>
          <p:cNvPr id="3" name="object 3"/>
          <p:cNvSpPr txBox="1"/>
          <p:nvPr/>
        </p:nvSpPr>
        <p:spPr>
          <a:xfrm>
            <a:off x="588660" y="1828800"/>
            <a:ext cx="11122026" cy="2971326"/>
          </a:xfrm>
          <a:prstGeom prst="rect">
            <a:avLst/>
          </a:prstGeom>
        </p:spPr>
        <p:txBody>
          <a:bodyPr vert="horz" wrap="square" lIns="0" tIns="16510" rIns="0" bIns="0" rtlCol="0">
            <a:spAutoFit/>
          </a:bodyPr>
          <a:lstStyle/>
          <a:p>
            <a:pPr algn="just"/>
            <a:r>
              <a:rPr lang="en-US" sz="2400" dirty="0">
                <a:latin typeface="Times New Roman" panose="02020603050405020304" pitchFamily="18" charset="0"/>
                <a:cs typeface="Times New Roman" panose="02020603050405020304" pitchFamily="18" charset="0"/>
              </a:rPr>
              <a:t>	Adolescent obesity affects nearly one-fifth of the global population, with rising trends due to poor dietary habits, sedentary lifestyles, and socio-economic disparities. This study leverages a dataset of 321 adolescents, analyzing BMI, waist circumference, caloric intake, and activity levels. </a:t>
            </a:r>
            <a:r>
              <a:rPr lang="en-US" sz="2400" dirty="0" err="1">
                <a:latin typeface="Times New Roman" panose="02020603050405020304" pitchFamily="18" charset="0"/>
                <a:cs typeface="Times New Roman" panose="02020603050405020304" pitchFamily="18" charset="0"/>
              </a:rPr>
              <a:t>XGBoost</a:t>
            </a:r>
            <a:r>
              <a:rPr lang="en-US" sz="2400" dirty="0">
                <a:latin typeface="Times New Roman" panose="02020603050405020304" pitchFamily="18" charset="0"/>
                <a:cs typeface="Times New Roman" panose="02020603050405020304" pitchFamily="18" charset="0"/>
              </a:rPr>
              <a:t>, a machine learning model, achieved a 96% prediction accuracy, outperforming traditional methods like Logistic Regression and Support Vector Machines. Results emphasized the importance of gender-specific interventions and real-time health monitoring. The findings underline the critical role of machine learning in enhancing public health strategies.</a:t>
            </a:r>
            <a:endParaRPr sz="2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7482" y="19195"/>
            <a:ext cx="10101072" cy="1200005"/>
          </a:xfrm>
          <a:prstGeom prst="rect">
            <a:avLst/>
          </a:prstGeom>
        </p:spPr>
        <p:txBody>
          <a:bodyPr vert="horz" wrap="square" lIns="0" tIns="262889" rIns="0" bIns="0" rtlCol="0">
            <a:spAutoFit/>
          </a:bodyPr>
          <a:lstStyle/>
          <a:p>
            <a:pPr marL="3345815">
              <a:lnSpc>
                <a:spcPct val="100000"/>
              </a:lnSpc>
              <a:spcBef>
                <a:spcPts val="130"/>
              </a:spcBef>
            </a:pPr>
            <a:r>
              <a:rPr spc="-10" dirty="0"/>
              <a:t>REFERENCES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30</a:t>
            </a:fld>
            <a:endParaRPr spc="-25" dirty="0"/>
          </a:p>
        </p:txBody>
      </p:sp>
      <p:sp>
        <p:nvSpPr>
          <p:cNvPr id="3" name="object 3"/>
          <p:cNvSpPr txBox="1"/>
          <p:nvPr/>
        </p:nvSpPr>
        <p:spPr>
          <a:xfrm>
            <a:off x="533401" y="1066800"/>
            <a:ext cx="11353800" cy="5002652"/>
          </a:xfrm>
          <a:prstGeom prst="rect">
            <a:avLst/>
          </a:prstGeom>
        </p:spPr>
        <p:txBody>
          <a:bodyPr vert="horz" wrap="square" lIns="0" tIns="16510" rIns="0" bIns="0" rtlCol="0">
            <a:spAutoFit/>
          </a:bodyPr>
          <a:lstStyle/>
          <a:p>
            <a:pPr marL="241300" indent="-228600">
              <a:lnSpc>
                <a:spcPct val="100000"/>
              </a:lnSpc>
              <a:spcBef>
                <a:spcPts val="130"/>
              </a:spcBef>
              <a:buFont typeface="Arial MT"/>
              <a:buChar char="•"/>
              <a:tabLst>
                <a:tab pos="241300" algn="l"/>
              </a:tabLst>
            </a:pPr>
            <a:r>
              <a:rPr lang="en-IN" sz="2400" dirty="0">
                <a:latin typeface="Times New Roman"/>
                <a:cs typeface="Times New Roman"/>
              </a:rPr>
              <a:t>Shapiro, S. S., &amp; Wilk, M. B. (1965). An analysis of variance test for normality (complete samples). </a:t>
            </a:r>
            <a:r>
              <a:rPr lang="en-IN" sz="2400" dirty="0" err="1">
                <a:latin typeface="Times New Roman"/>
                <a:cs typeface="Times New Roman"/>
              </a:rPr>
              <a:t>Biometrika</a:t>
            </a:r>
            <a:r>
              <a:rPr lang="en-IN" sz="2400" dirty="0">
                <a:latin typeface="Times New Roman"/>
                <a:cs typeface="Times New Roman"/>
              </a:rPr>
              <a:t>, 52(3/4), 591-611. https://doi.org/10.1093/biomet/52.3-4.591</a:t>
            </a:r>
          </a:p>
          <a:p>
            <a:pPr marL="241300" indent="-228600">
              <a:lnSpc>
                <a:spcPct val="100000"/>
              </a:lnSpc>
              <a:spcBef>
                <a:spcPts val="130"/>
              </a:spcBef>
              <a:buFont typeface="Arial MT"/>
              <a:buChar char="•"/>
              <a:tabLst>
                <a:tab pos="241300" algn="l"/>
              </a:tabLst>
            </a:pPr>
            <a:r>
              <a:rPr lang="en-IN" sz="2400" dirty="0">
                <a:latin typeface="Times New Roman"/>
                <a:cs typeface="Times New Roman"/>
              </a:rPr>
              <a:t> Rao, C. R. (1973). Linear Statistical Inference and Its Applications (2nd ed.). Wiley.</a:t>
            </a:r>
          </a:p>
          <a:p>
            <a:pPr marL="241300" indent="-228600">
              <a:lnSpc>
                <a:spcPct val="100000"/>
              </a:lnSpc>
              <a:spcBef>
                <a:spcPts val="130"/>
              </a:spcBef>
              <a:buFont typeface="Arial MT"/>
              <a:buChar char="•"/>
              <a:tabLst>
                <a:tab pos="241300" algn="l"/>
              </a:tabLst>
            </a:pPr>
            <a:r>
              <a:rPr lang="en-IN" sz="2400" dirty="0">
                <a:latin typeface="Times New Roman"/>
                <a:cs typeface="Times New Roman"/>
              </a:rPr>
              <a:t>He, H., &amp; Garcia, E. A. (2009). Learning from imbalanced data. IEEE Transactions on Knowledge and Data Engineering, 21(9), 1263-1284. https://doi.org/10.1109/TKDE.2008.239</a:t>
            </a:r>
          </a:p>
          <a:p>
            <a:pPr marL="241300" indent="-228600">
              <a:lnSpc>
                <a:spcPct val="100000"/>
              </a:lnSpc>
              <a:spcBef>
                <a:spcPts val="130"/>
              </a:spcBef>
              <a:buFont typeface="Arial MT"/>
              <a:buChar char="•"/>
              <a:tabLst>
                <a:tab pos="241300" algn="l"/>
              </a:tabLst>
            </a:pPr>
            <a:r>
              <a:rPr lang="en-IN" sz="2400" dirty="0">
                <a:latin typeface="Times New Roman"/>
                <a:cs typeface="Times New Roman"/>
              </a:rPr>
              <a:t> Box, G. E. P., Jenkins, G. M., &amp; </a:t>
            </a:r>
            <a:r>
              <a:rPr lang="en-IN" sz="2400" dirty="0" err="1">
                <a:latin typeface="Times New Roman"/>
                <a:cs typeface="Times New Roman"/>
              </a:rPr>
              <a:t>Reinsel</a:t>
            </a:r>
            <a:r>
              <a:rPr lang="en-IN" sz="2400" dirty="0">
                <a:latin typeface="Times New Roman"/>
                <a:cs typeface="Times New Roman"/>
              </a:rPr>
              <a:t>, G. C. (2015). Time Series Analysis: Forecasting and Control (5th ed.). Wiley.</a:t>
            </a:r>
          </a:p>
          <a:p>
            <a:pPr marL="241300" indent="-228600">
              <a:lnSpc>
                <a:spcPct val="100000"/>
              </a:lnSpc>
              <a:spcBef>
                <a:spcPts val="130"/>
              </a:spcBef>
              <a:buFont typeface="Arial MT"/>
              <a:buChar char="•"/>
              <a:tabLst>
                <a:tab pos="241300" algn="l"/>
              </a:tabLst>
            </a:pPr>
            <a:r>
              <a:rPr lang="en-IN" sz="2400" dirty="0">
                <a:latin typeface="Times New Roman"/>
                <a:cs typeface="Times New Roman"/>
              </a:rPr>
              <a:t> Manning, C. D., Raghavan, P., &amp; </a:t>
            </a:r>
            <a:r>
              <a:rPr lang="en-IN" sz="2400" dirty="0" err="1">
                <a:latin typeface="Times New Roman"/>
                <a:cs typeface="Times New Roman"/>
              </a:rPr>
              <a:t>Schütze</a:t>
            </a:r>
            <a:r>
              <a:rPr lang="en-IN" sz="2400" dirty="0">
                <a:latin typeface="Times New Roman"/>
                <a:cs typeface="Times New Roman"/>
              </a:rPr>
              <a:t>, H. (2008). Introduction to Information Retrieval. Cambridge University Press.</a:t>
            </a:r>
          </a:p>
          <a:p>
            <a:pPr marL="241300" indent="-228600">
              <a:lnSpc>
                <a:spcPct val="100000"/>
              </a:lnSpc>
              <a:spcBef>
                <a:spcPts val="130"/>
              </a:spcBef>
              <a:buFont typeface="Arial MT"/>
              <a:buChar char="•"/>
              <a:tabLst>
                <a:tab pos="241300" algn="l"/>
              </a:tabLst>
            </a:pPr>
            <a:r>
              <a:rPr lang="en-IN" sz="2400" dirty="0">
                <a:latin typeface="Times New Roman"/>
                <a:cs typeface="Times New Roman"/>
              </a:rPr>
              <a:t> </a:t>
            </a:r>
            <a:r>
              <a:rPr lang="en-IN" sz="2400" dirty="0" err="1">
                <a:latin typeface="Times New Roman"/>
                <a:cs typeface="Times New Roman"/>
              </a:rPr>
              <a:t>Breiman</a:t>
            </a:r>
            <a:r>
              <a:rPr lang="en-IN" sz="2400" dirty="0">
                <a:latin typeface="Times New Roman"/>
                <a:cs typeface="Times New Roman"/>
              </a:rPr>
              <a:t>, L., Friedman, J., </a:t>
            </a:r>
            <a:r>
              <a:rPr lang="en-IN" sz="2400" dirty="0" err="1">
                <a:latin typeface="Times New Roman"/>
                <a:cs typeface="Times New Roman"/>
              </a:rPr>
              <a:t>Olshen</a:t>
            </a:r>
            <a:r>
              <a:rPr lang="en-IN" sz="2400" dirty="0">
                <a:latin typeface="Times New Roman"/>
                <a:cs typeface="Times New Roman"/>
              </a:rPr>
              <a:t>, R. A., &amp; Stone, C. J. (1986). Classification and Regression Trees. Wadsworth &amp; Brooks/Cole.</a:t>
            </a:r>
          </a:p>
          <a:p>
            <a:pPr marL="241300" indent="-228600">
              <a:lnSpc>
                <a:spcPct val="100000"/>
              </a:lnSpc>
              <a:spcBef>
                <a:spcPts val="130"/>
              </a:spcBef>
              <a:buFont typeface="Arial MT"/>
              <a:buChar char="•"/>
              <a:tabLst>
                <a:tab pos="241300" algn="l"/>
              </a:tabLst>
            </a:pPr>
            <a:endParaRPr sz="2750" dirty="0">
              <a:latin typeface="Times New Roman"/>
              <a:cs typeface="Times New Roman"/>
            </a:endParaRPr>
          </a:p>
        </p:txBody>
      </p:sp>
    </p:spTree>
    <p:extLst>
      <p:ext uri="{BB962C8B-B14F-4D97-AF65-F5344CB8AC3E}">
        <p14:creationId xmlns:p14="http://schemas.microsoft.com/office/powerpoint/2010/main" val="1671332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1635125">
              <a:lnSpc>
                <a:spcPct val="100000"/>
              </a:lnSpc>
              <a:spcBef>
                <a:spcPts val="130"/>
              </a:spcBef>
            </a:pPr>
            <a:r>
              <a:rPr dirty="0"/>
              <a:t>QUESTIONS</a:t>
            </a:r>
            <a:r>
              <a:rPr spc="-150" dirty="0"/>
              <a:t> </a:t>
            </a:r>
            <a:r>
              <a:rPr spc="-20" dirty="0"/>
              <a:t>and</a:t>
            </a:r>
            <a:r>
              <a:rPr spc="-265" dirty="0"/>
              <a:t> </a:t>
            </a:r>
            <a:r>
              <a:rPr spc="-10" dirty="0"/>
              <a:t>ANSWERS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31</a:t>
            </a:fld>
            <a:endParaRPr spc="-25" dirty="0"/>
          </a:p>
        </p:txBody>
      </p:sp>
      <p:sp>
        <p:nvSpPr>
          <p:cNvPr id="10" name="TextBox 9">
            <a:extLst>
              <a:ext uri="{FF2B5EF4-FFF2-40B4-BE49-F238E27FC236}">
                <a16:creationId xmlns:a16="http://schemas.microsoft.com/office/drawing/2014/main" id="{4B4D5620-3917-EA90-6B94-2271B4737E83}"/>
              </a:ext>
            </a:extLst>
          </p:cNvPr>
          <p:cNvSpPr txBox="1"/>
          <p:nvPr/>
        </p:nvSpPr>
        <p:spPr>
          <a:xfrm>
            <a:off x="917575" y="3266514"/>
            <a:ext cx="3658385" cy="523220"/>
          </a:xfrm>
          <a:prstGeom prst="rect">
            <a:avLst/>
          </a:prstGeom>
          <a:noFill/>
        </p:spPr>
        <p:txBody>
          <a:bodyPr wrap="square">
            <a:spAutoFit/>
          </a:bodyPr>
          <a:lstStyle/>
          <a:p>
            <a:r>
              <a:rPr lang="en-IN" sz="2800" dirty="0">
                <a:latin typeface="Times New Roman" panose="02020603050405020304" pitchFamily="18" charset="0"/>
                <a:cs typeface="Times New Roman" panose="02020603050405020304" pitchFamily="18" charset="0"/>
              </a:rPr>
              <a:t>Your Insights Matter!</a:t>
            </a:r>
          </a:p>
        </p:txBody>
      </p:sp>
      <p:pic>
        <p:nvPicPr>
          <p:cNvPr id="12" name="Picture 11">
            <a:extLst>
              <a:ext uri="{FF2B5EF4-FFF2-40B4-BE49-F238E27FC236}">
                <a16:creationId xmlns:a16="http://schemas.microsoft.com/office/drawing/2014/main" id="{167C4318-1797-7B41-FC58-989887579F56}"/>
              </a:ext>
            </a:extLst>
          </p:cNvPr>
          <p:cNvPicPr>
            <a:picLocks noChangeAspect="1"/>
          </p:cNvPicPr>
          <p:nvPr/>
        </p:nvPicPr>
        <p:blipFill>
          <a:blip r:embed="rId2" cstate="print"/>
          <a:stretch>
            <a:fillRect/>
          </a:stretch>
        </p:blipFill>
        <p:spPr>
          <a:xfrm>
            <a:off x="5505148" y="1295400"/>
            <a:ext cx="6001052" cy="48006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6163" y="284163"/>
            <a:ext cx="10099675" cy="942565"/>
          </a:xfrm>
        </p:spPr>
        <p:txBody>
          <a:bodyPr vert="horz" wrap="square" lIns="0" tIns="262889" rIns="0" bIns="0" rtlCol="0">
            <a:spAutoFit/>
          </a:bodyPr>
          <a:lstStyle/>
          <a:p>
            <a:pPr algn="ctr"/>
            <a:r>
              <a:rPr lang="en-IN" dirty="0"/>
              <a:t>ACKNOWLEGEMENTS</a:t>
            </a:r>
          </a:p>
        </p:txBody>
      </p:sp>
      <p:sp>
        <p:nvSpPr>
          <p:cNvPr id="14" name="Text Placeholder 13">
            <a:extLst>
              <a:ext uri="{FF2B5EF4-FFF2-40B4-BE49-F238E27FC236}">
                <a16:creationId xmlns:a16="http://schemas.microsoft.com/office/drawing/2014/main" id="{A12C3552-D329-6124-134B-39818712A12B}"/>
              </a:ext>
            </a:extLst>
          </p:cNvPr>
          <p:cNvSpPr>
            <a:spLocks noGrp="1"/>
          </p:cNvSpPr>
          <p:nvPr>
            <p:ph type="body" idx="1"/>
          </p:nvPr>
        </p:nvSpPr>
        <p:spPr>
          <a:xfrm>
            <a:off x="308649" y="4603909"/>
            <a:ext cx="5570536" cy="1295400"/>
          </a:xfrm>
        </p:spPr>
        <p:txBody>
          <a:bodyPr/>
          <a:lstStyle/>
          <a:p>
            <a:r>
              <a:rPr lang="en-IN" sz="2400" dirty="0"/>
              <a:t>A Heartfelt Thank You</a:t>
            </a:r>
          </a:p>
          <a:p>
            <a:pPr marL="342900" indent="-342900">
              <a:buFont typeface="Arial" panose="020B0604020202020204" pitchFamily="34" charset="0"/>
              <a:buChar char="•"/>
            </a:pPr>
            <a:r>
              <a:rPr lang="en-IN" sz="2400" dirty="0"/>
              <a:t>To Our </a:t>
            </a:r>
            <a:r>
              <a:rPr lang="en-IN" sz="2400" dirty="0" err="1"/>
              <a:t>Guide:Gaddam</a:t>
            </a:r>
            <a:r>
              <a:rPr lang="en-IN" sz="2400" dirty="0"/>
              <a:t> Saranya</a:t>
            </a:r>
          </a:p>
          <a:p>
            <a:pPr marL="342900" indent="-342900">
              <a:buFont typeface="Arial" panose="020B0604020202020204" pitchFamily="34" charset="0"/>
              <a:buChar char="•"/>
            </a:pPr>
            <a:r>
              <a:rPr lang="en-IN" sz="2400" dirty="0"/>
              <a:t>To Our </a:t>
            </a:r>
            <a:r>
              <a:rPr lang="en-IN" sz="2400" dirty="0" err="1"/>
              <a:t>Coordinator:Dodda</a:t>
            </a:r>
            <a:r>
              <a:rPr lang="en-IN" sz="2400" dirty="0"/>
              <a:t> </a:t>
            </a:r>
            <a:r>
              <a:rPr lang="en-IN" sz="2400" dirty="0" err="1"/>
              <a:t>Venkatareddy</a:t>
            </a:r>
            <a:endParaRPr lang="en-IN" sz="2400" dirty="0"/>
          </a:p>
        </p:txBody>
      </p:sp>
      <p:sp>
        <p:nvSpPr>
          <p:cNvPr id="6" name="object 6"/>
          <p:cNvSpPr txBox="1">
            <a:spLocks noGrp="1"/>
          </p:cNvSpPr>
          <p:nvPr>
            <p:ph type="ftr" sz="quarter" idx="5"/>
          </p:nvPr>
        </p:nvSpPr>
        <p:spPr>
          <a:xfrm>
            <a:off x="5505148" y="6451049"/>
            <a:ext cx="644525" cy="194309"/>
          </a:xfrm>
        </p:spPr>
        <p:txBody>
          <a:bodyPr vert="horz" wrap="square" lIns="0" tIns="0" rIns="0" bIns="0" rtlCol="0">
            <a:spAutoFit/>
          </a:bodyPr>
          <a:lstStyle/>
          <a:p>
            <a:r>
              <a:rPr lang="en-IN" dirty="0"/>
              <a:t>Batch No.</a:t>
            </a:r>
          </a:p>
        </p:txBody>
      </p:sp>
      <p:sp>
        <p:nvSpPr>
          <p:cNvPr id="4" name="object 4"/>
          <p:cNvSpPr txBox="1">
            <a:spLocks noGrp="1"/>
          </p:cNvSpPr>
          <p:nvPr>
            <p:ph type="dt" sz="half" idx="6"/>
          </p:nvPr>
        </p:nvSpPr>
        <p:spPr>
          <a:xfrm>
            <a:off x="917575" y="6451049"/>
            <a:ext cx="737235" cy="194309"/>
          </a:xfrm>
        </p:spPr>
        <p:txBody>
          <a:bodyPr vert="horz" wrap="square" lIns="0" tIns="0" rIns="0" bIns="0" rtlCol="0">
            <a:spAutoFit/>
          </a:bodyPr>
          <a:lstStyle/>
          <a:p>
            <a:r>
              <a:rPr lang="en-IN" dirty="0"/>
              <a:t>20-12-2024</a:t>
            </a:r>
          </a:p>
        </p:txBody>
      </p:sp>
      <p:sp>
        <p:nvSpPr>
          <p:cNvPr id="8" name="object 8"/>
          <p:cNvSpPr txBox="1">
            <a:spLocks noGrp="1"/>
          </p:cNvSpPr>
          <p:nvPr>
            <p:ph type="sldNum" sz="quarter" idx="7"/>
          </p:nvPr>
        </p:nvSpPr>
        <p:spPr>
          <a:xfrm>
            <a:off x="11104626" y="6451049"/>
            <a:ext cx="215900" cy="194309"/>
          </a:xfrm>
        </p:spPr>
        <p:txBody>
          <a:bodyPr vert="horz" wrap="square" lIns="0" tIns="0" rIns="0" bIns="0" rtlCol="0">
            <a:spAutoFit/>
          </a:bodyPr>
          <a:lstStyle/>
          <a:p>
            <a:fld id="{81D60167-4931-47E6-BA6A-407CBD079E47}" type="slidenum">
              <a:rPr lang="en-IN" dirty="0"/>
              <a:pPr/>
              <a:t>32</a:t>
            </a:fld>
            <a:endParaRPr lang="en-IN" dirty="0"/>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3" name="object 3"/>
          <p:cNvSpPr txBox="1"/>
          <p:nvPr/>
        </p:nvSpPr>
        <p:spPr>
          <a:xfrm>
            <a:off x="917575" y="1730872"/>
            <a:ext cx="7125334" cy="523220"/>
          </a:xfrm>
          <a:prstGeom prst="rect">
            <a:avLst/>
          </a:prstGeom>
        </p:spPr>
        <p:txBody>
          <a:bodyPr vert="horz" wrap="square" lIns="0" tIns="99060" rIns="0" bIns="0" rtlCol="0">
            <a:spAutoFit/>
          </a:bodyPr>
          <a:lstStyle/>
          <a:p>
            <a:pPr marL="12700">
              <a:lnSpc>
                <a:spcPct val="100000"/>
              </a:lnSpc>
              <a:spcBef>
                <a:spcPts val="780"/>
              </a:spcBef>
              <a:tabLst>
                <a:tab pos="241300" algn="l"/>
              </a:tabLst>
            </a:pPr>
            <a:r>
              <a:rPr lang="en-US" sz="2750" dirty="0">
                <a:latin typeface="Times New Roman"/>
                <a:cs typeface="Times New Roman"/>
              </a:rPr>
              <a:t> </a:t>
            </a:r>
            <a:endParaRPr sz="2750" dirty="0">
              <a:latin typeface="Times New Roman"/>
              <a:cs typeface="Times New Roman"/>
            </a:endParaRPr>
          </a:p>
        </p:txBody>
      </p:sp>
      <p:pic>
        <p:nvPicPr>
          <p:cNvPr id="16" name="Picture 15">
            <a:extLst>
              <a:ext uri="{FF2B5EF4-FFF2-40B4-BE49-F238E27FC236}">
                <a16:creationId xmlns:a16="http://schemas.microsoft.com/office/drawing/2014/main" id="{70AE2634-2020-F5BE-C80E-A592ED63F09C}"/>
              </a:ext>
            </a:extLst>
          </p:cNvPr>
          <p:cNvPicPr>
            <a:picLocks noChangeAspect="1"/>
          </p:cNvPicPr>
          <p:nvPr/>
        </p:nvPicPr>
        <p:blipFill>
          <a:blip r:embed="rId2" cstate="print"/>
          <a:stretch>
            <a:fillRect/>
          </a:stretch>
        </p:blipFill>
        <p:spPr>
          <a:xfrm>
            <a:off x="3581400" y="1752128"/>
            <a:ext cx="4813625" cy="2042992"/>
          </a:xfrm>
          <a:prstGeom prst="rect">
            <a:avLst/>
          </a:prstGeom>
        </p:spPr>
      </p:pic>
      <p:sp>
        <p:nvSpPr>
          <p:cNvPr id="18" name="TextBox 17">
            <a:extLst>
              <a:ext uri="{FF2B5EF4-FFF2-40B4-BE49-F238E27FC236}">
                <a16:creationId xmlns:a16="http://schemas.microsoft.com/office/drawing/2014/main" id="{709910CE-55DE-65B9-2E4C-02DEA3A183FA}"/>
              </a:ext>
            </a:extLst>
          </p:cNvPr>
          <p:cNvSpPr txBox="1"/>
          <p:nvPr/>
        </p:nvSpPr>
        <p:spPr>
          <a:xfrm>
            <a:off x="6324600" y="4488355"/>
            <a:ext cx="5791200" cy="1200329"/>
          </a:xfrm>
          <a:prstGeom prst="rect">
            <a:avLst/>
          </a:prstGeom>
          <a:noFill/>
        </p:spPr>
        <p:txBody>
          <a:bodyPr wrap="square">
            <a:spAutoFit/>
          </a:bodyPr>
          <a:lstStyle/>
          <a:p>
            <a:r>
              <a:rPr lang="en-IN" dirty="0"/>
              <a:t>From:</a:t>
            </a:r>
          </a:p>
          <a:p>
            <a:r>
              <a:rPr lang="en-IN" dirty="0" err="1"/>
              <a:t>Srilatha</a:t>
            </a:r>
            <a:r>
              <a:rPr lang="en-IN" dirty="0"/>
              <a:t> </a:t>
            </a:r>
            <a:r>
              <a:rPr lang="en-IN" dirty="0" err="1"/>
              <a:t>Amireddy</a:t>
            </a:r>
            <a:r>
              <a:rPr lang="en-IN" dirty="0"/>
              <a:t>    (srilathaamireddy123@gmail.com)</a:t>
            </a:r>
          </a:p>
          <a:p>
            <a:r>
              <a:rPr lang="en-IN" dirty="0"/>
              <a:t>Chinni Indravati        (indravathichinni5@gmail.com)</a:t>
            </a:r>
          </a:p>
          <a:p>
            <a:r>
              <a:rPr lang="en-IN" dirty="0" err="1"/>
              <a:t>Sripati</a:t>
            </a:r>
            <a:r>
              <a:rPr lang="en-IN" dirty="0"/>
              <a:t> </a:t>
            </a:r>
            <a:r>
              <a:rPr lang="en-IN" dirty="0" err="1"/>
              <a:t>Chandana</a:t>
            </a:r>
            <a:r>
              <a:rPr lang="en-IN" dirty="0"/>
              <a:t>     (sripathichandana2@gmail.com)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989580">
              <a:lnSpc>
                <a:spcPct val="100000"/>
              </a:lnSpc>
              <a:spcBef>
                <a:spcPts val="130"/>
              </a:spcBef>
            </a:pPr>
            <a:r>
              <a:rPr spc="-10" dirty="0"/>
              <a:t>INTRODUCTION</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4</a:t>
            </a:fld>
            <a:endParaRPr spc="-25" dirty="0"/>
          </a:p>
        </p:txBody>
      </p:sp>
      <p:sp>
        <p:nvSpPr>
          <p:cNvPr id="3" name="object 3"/>
          <p:cNvSpPr txBox="1"/>
          <p:nvPr/>
        </p:nvSpPr>
        <p:spPr>
          <a:xfrm>
            <a:off x="917574" y="1730872"/>
            <a:ext cx="10893425" cy="4101123"/>
          </a:xfrm>
          <a:prstGeom prst="rect">
            <a:avLst/>
          </a:prstGeom>
        </p:spPr>
        <p:txBody>
          <a:bodyPr vert="horz" wrap="square" lIns="0" tIns="99060" rIns="0" bIns="0" rtlCol="0">
            <a:spAutoFit/>
          </a:bodyPr>
          <a:lstStyle/>
          <a:p>
            <a:pPr marL="241300" indent="-228600" algn="just">
              <a:lnSpc>
                <a:spcPct val="100000"/>
              </a:lnSpc>
              <a:spcBef>
                <a:spcPts val="780"/>
              </a:spcBef>
              <a:buFont typeface="Arial MT"/>
              <a:buChar char="•"/>
              <a:tabLst>
                <a:tab pos="241300" algn="l"/>
              </a:tabLst>
            </a:pPr>
            <a:r>
              <a:rPr lang="en-US" sz="2400" dirty="0">
                <a:latin typeface="Times New Roman" panose="02020603050405020304" pitchFamily="18" charset="0"/>
                <a:cs typeface="Times New Roman" panose="02020603050405020304" pitchFamily="18" charset="0"/>
              </a:rPr>
              <a:t>Adolescent obesity has tripled over the last four decades, with profound health implications, including a higher risk of diabetes, cardiovascular diseases, and mental health issues. </a:t>
            </a:r>
          </a:p>
          <a:p>
            <a:pPr marL="241300" indent="-228600" algn="just">
              <a:lnSpc>
                <a:spcPct val="100000"/>
              </a:lnSpc>
              <a:spcBef>
                <a:spcPts val="780"/>
              </a:spcBef>
              <a:buFont typeface="Arial MT"/>
              <a:buChar char="•"/>
              <a:tabLst>
                <a:tab pos="241300" algn="l"/>
              </a:tabLst>
            </a:pPr>
            <a:r>
              <a:rPr lang="en-US" sz="2400" dirty="0">
                <a:latin typeface="Times New Roman" panose="02020603050405020304" pitchFamily="18" charset="0"/>
                <a:cs typeface="Times New Roman" panose="02020603050405020304" pitchFamily="18" charset="0"/>
              </a:rPr>
              <a:t>This issue is compounded by socio-economic factors, cultural habits, and limited health literacy. </a:t>
            </a:r>
          </a:p>
          <a:p>
            <a:pPr marL="241300" indent="-228600" algn="just">
              <a:lnSpc>
                <a:spcPct val="100000"/>
              </a:lnSpc>
              <a:spcBef>
                <a:spcPts val="780"/>
              </a:spcBef>
              <a:buFont typeface="Arial MT"/>
              <a:buChar char="•"/>
              <a:tabLst>
                <a:tab pos="241300" algn="l"/>
              </a:tabLst>
            </a:pPr>
            <a:r>
              <a:rPr lang="en-US" sz="2400" dirty="0">
                <a:latin typeface="Times New Roman" panose="02020603050405020304" pitchFamily="18" charset="0"/>
                <a:cs typeface="Times New Roman" panose="02020603050405020304" pitchFamily="18" charset="0"/>
              </a:rPr>
              <a:t>Traditional obesity risk assessments rely on generalized metrics and often fail to account for individual variability.</a:t>
            </a:r>
          </a:p>
          <a:p>
            <a:pPr marL="241300" indent="-228600" algn="just">
              <a:lnSpc>
                <a:spcPct val="100000"/>
              </a:lnSpc>
              <a:spcBef>
                <a:spcPts val="780"/>
              </a:spcBef>
              <a:buFont typeface="Arial MT"/>
              <a:buChar char="•"/>
              <a:tabLst>
                <a:tab pos="241300" algn="l"/>
              </a:tabLst>
            </a:pPr>
            <a:r>
              <a:rPr lang="en-US" sz="2400" dirty="0">
                <a:latin typeface="Times New Roman" panose="02020603050405020304" pitchFamily="18" charset="0"/>
                <a:cs typeface="Times New Roman" panose="02020603050405020304" pitchFamily="18" charset="0"/>
              </a:rPr>
              <a:t> With the rise of machine learning, there is an unprecedented opportunity to redefine obesity prevention through accurate predictions, personalized strategies, and dynamic intervention models.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99865" y="283463"/>
            <a:ext cx="5544820" cy="632460"/>
          </a:xfrm>
          <a:prstGeom prst="rect">
            <a:avLst/>
          </a:prstGeom>
        </p:spPr>
        <p:txBody>
          <a:bodyPr vert="horz" wrap="square" lIns="0" tIns="16510" rIns="0" bIns="0" rtlCol="0">
            <a:spAutoFit/>
          </a:bodyPr>
          <a:lstStyle/>
          <a:p>
            <a:pPr marL="12700">
              <a:lnSpc>
                <a:spcPct val="100000"/>
              </a:lnSpc>
              <a:spcBef>
                <a:spcPts val="130"/>
              </a:spcBef>
            </a:pPr>
            <a:r>
              <a:rPr sz="3950" dirty="0"/>
              <a:t>LITERATURE</a:t>
            </a:r>
            <a:r>
              <a:rPr sz="3950" spc="-185" dirty="0"/>
              <a:t> </a:t>
            </a:r>
            <a:r>
              <a:rPr sz="3950" spc="-10" dirty="0"/>
              <a:t>SURVEY</a:t>
            </a:r>
            <a:endParaRPr sz="395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5</a:t>
            </a:fld>
            <a:endParaRPr spc="-25" dirty="0"/>
          </a:p>
        </p:txBody>
      </p:sp>
      <p:graphicFrame>
        <p:nvGraphicFramePr>
          <p:cNvPr id="3" name="object 3"/>
          <p:cNvGraphicFramePr>
            <a:graphicFrameLocks noGrp="1"/>
          </p:cNvGraphicFramePr>
          <p:nvPr/>
        </p:nvGraphicFramePr>
        <p:xfrm>
          <a:off x="685800" y="1052194"/>
          <a:ext cx="11125203" cy="4988301"/>
        </p:xfrm>
        <a:graphic>
          <a:graphicData uri="http://schemas.openxmlformats.org/drawingml/2006/table">
            <a:tbl>
              <a:tblPr firstRow="1" bandRow="1">
                <a:tableStyleId>{2D5ABB26-0587-4C30-8999-92F81FD0307C}</a:tableStyleId>
              </a:tblPr>
              <a:tblGrid>
                <a:gridCol w="625319">
                  <a:extLst>
                    <a:ext uri="{9D8B030D-6E8A-4147-A177-3AD203B41FA5}">
                      <a16:colId xmlns:a16="http://schemas.microsoft.com/office/drawing/2014/main" val="20000"/>
                    </a:ext>
                  </a:extLst>
                </a:gridCol>
                <a:gridCol w="1998019">
                  <a:extLst>
                    <a:ext uri="{9D8B030D-6E8A-4147-A177-3AD203B41FA5}">
                      <a16:colId xmlns:a16="http://schemas.microsoft.com/office/drawing/2014/main" val="20001"/>
                    </a:ext>
                  </a:extLst>
                </a:gridCol>
                <a:gridCol w="1665124">
                  <a:extLst>
                    <a:ext uri="{9D8B030D-6E8A-4147-A177-3AD203B41FA5}">
                      <a16:colId xmlns:a16="http://schemas.microsoft.com/office/drawing/2014/main" val="20002"/>
                    </a:ext>
                  </a:extLst>
                </a:gridCol>
                <a:gridCol w="1717998">
                  <a:extLst>
                    <a:ext uri="{9D8B030D-6E8A-4147-A177-3AD203B41FA5}">
                      <a16:colId xmlns:a16="http://schemas.microsoft.com/office/drawing/2014/main" val="20003"/>
                    </a:ext>
                  </a:extLst>
                </a:gridCol>
                <a:gridCol w="1939927">
                  <a:extLst>
                    <a:ext uri="{9D8B030D-6E8A-4147-A177-3AD203B41FA5}">
                      <a16:colId xmlns:a16="http://schemas.microsoft.com/office/drawing/2014/main" val="20004"/>
                    </a:ext>
                  </a:extLst>
                </a:gridCol>
                <a:gridCol w="1589408">
                  <a:extLst>
                    <a:ext uri="{9D8B030D-6E8A-4147-A177-3AD203B41FA5}">
                      <a16:colId xmlns:a16="http://schemas.microsoft.com/office/drawing/2014/main" val="20005"/>
                    </a:ext>
                  </a:extLst>
                </a:gridCol>
                <a:gridCol w="1589408">
                  <a:extLst>
                    <a:ext uri="{9D8B030D-6E8A-4147-A177-3AD203B41FA5}">
                      <a16:colId xmlns:a16="http://schemas.microsoft.com/office/drawing/2014/main" val="20006"/>
                    </a:ext>
                  </a:extLst>
                </a:gridCol>
              </a:tblGrid>
              <a:tr h="710124">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550" b="1" spc="-10" dirty="0">
                          <a:latin typeface="Calibri"/>
                          <a:cs typeface="Calibri"/>
                        </a:rPr>
                        <a:t>Title</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88010" marR="367030" indent="-208915">
                        <a:lnSpc>
                          <a:spcPct val="104900"/>
                        </a:lnSpc>
                        <a:spcBef>
                          <a:spcPts val="229"/>
                        </a:spcBef>
                      </a:pPr>
                      <a:r>
                        <a:rPr sz="1550" b="1" spc="-10" dirty="0">
                          <a:latin typeface="Calibri"/>
                          <a:cs typeface="Calibri"/>
                        </a:rPr>
                        <a:t>Methodology 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extLst>
                  <a:ext uri="{0D108BD9-81ED-4DB2-BD59-A6C34878D82A}">
                    <a16:rowId xmlns:a16="http://schemas.microsoft.com/office/drawing/2014/main" val="10000"/>
                  </a:ext>
                </a:extLst>
              </a:tr>
              <a:tr h="1060897">
                <a:tc>
                  <a:txBody>
                    <a:bodyPr/>
                    <a:lstStyle/>
                    <a:p>
                      <a:pPr marL="92075">
                        <a:lnSpc>
                          <a:spcPct val="100000"/>
                        </a:lnSpc>
                        <a:spcBef>
                          <a:spcPts val="254"/>
                        </a:spcBef>
                      </a:pPr>
                      <a:r>
                        <a:rPr sz="1400" spc="-50" dirty="0">
                          <a:latin typeface="Calibri"/>
                          <a:cs typeface="Calibri"/>
                        </a:rPr>
                        <a:t>1</a:t>
                      </a:r>
                      <a:endParaRPr sz="1400">
                        <a:latin typeface="Calibri"/>
                        <a:cs typeface="Calibri"/>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2075">
                        <a:lnSpc>
                          <a:spcPct val="100000"/>
                        </a:lnSpc>
                        <a:spcBef>
                          <a:spcPts val="254"/>
                        </a:spcBef>
                      </a:pPr>
                      <a:r>
                        <a:rPr lang="en-US" sz="1400" dirty="0">
                          <a:latin typeface="Times New Roman" pitchFamily="18" charset="0"/>
                          <a:cs typeface="Times New Roman" pitchFamily="18" charset="0"/>
                        </a:rPr>
                        <a:t>Obesity Prediction with EHR Data</a:t>
                      </a:r>
                      <a:endParaRPr sz="1400" dirty="0">
                        <a:latin typeface="Times New Roman" pitchFamily="18" charset="0"/>
                        <a:cs typeface="Times New Roman" pitchFamily="18" charset="0"/>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Gupta M. et al.</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marL="95250">
                        <a:lnSpc>
                          <a:spcPct val="100000"/>
                        </a:lnSpc>
                        <a:spcBef>
                          <a:spcPts val="254"/>
                        </a:spcBef>
                      </a:pPr>
                      <a:r>
                        <a:rPr lang="en-US" sz="1400" dirty="0">
                          <a:latin typeface="Times New Roman" pitchFamily="18" charset="0"/>
                          <a:cs typeface="Times New Roman" pitchFamily="18" charset="0"/>
                        </a:rPr>
                        <a:t>ACM, 2022</a:t>
                      </a:r>
                      <a:endParaRPr sz="1400" dirty="0">
                        <a:latin typeface="Times New Roman" pitchFamily="18" charset="0"/>
                        <a:cs typeface="Times New Roman" pitchFamily="18" charset="0"/>
                      </a:endParaRPr>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Used electronic health records with AI</a:t>
                      </a:r>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Enhanced predictions with interpretable models.</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Ethical concerns not explored</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030163">
                <a:tc>
                  <a:txBody>
                    <a:bodyPr/>
                    <a:lstStyle/>
                    <a:p>
                      <a:pPr marL="92075">
                        <a:lnSpc>
                          <a:spcPct val="100000"/>
                        </a:lnSpc>
                        <a:spcBef>
                          <a:spcPts val="265"/>
                        </a:spcBef>
                      </a:pPr>
                      <a:r>
                        <a:rPr sz="1400" spc="-50" dirty="0">
                          <a:latin typeface="Calibri"/>
                          <a:cs typeface="Calibri"/>
                        </a:rPr>
                        <a:t>2</a:t>
                      </a:r>
                      <a:endParaRPr sz="1400" dirty="0">
                        <a:latin typeface="Calibri"/>
                        <a:cs typeface="Calibri"/>
                      </a:endParaRPr>
                    </a:p>
                  </a:txBody>
                  <a:tcPr marL="0" marR="0" marT="3365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err="1">
                          <a:latin typeface="Times New Roman" pitchFamily="18" charset="0"/>
                          <a:cs typeface="Times New Roman" pitchFamily="18" charset="0"/>
                        </a:rPr>
                        <a:t>DeepHealthNet</a:t>
                      </a:r>
                      <a:r>
                        <a:rPr lang="en-US" sz="1400" dirty="0">
                          <a:latin typeface="Times New Roman" pitchFamily="18" charset="0"/>
                          <a:cs typeface="Times New Roman" pitchFamily="18" charset="0"/>
                        </a:rPr>
                        <a:t> Framework</a:t>
                      </a:r>
                      <a:endParaRPr sz="1400" dirty="0">
                        <a:latin typeface="Times New Roman" pitchFamily="18" charset="0"/>
                        <a:cs typeface="Times New Roman"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r>
                        <a:rPr lang="da-DK" sz="1400" dirty="0">
                          <a:latin typeface="Times New Roman" pitchFamily="18" charset="0"/>
                          <a:cs typeface="Times New Roman" pitchFamily="18" charset="0"/>
                        </a:rPr>
                        <a:t>Jeong, J.-H., et al. (2024)</a:t>
                      </a:r>
                    </a:p>
                  </a:txBody>
                  <a:tcPr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r>
                        <a:rPr lang="en-US" sz="1400" dirty="0">
                          <a:latin typeface="Times New Roman" pitchFamily="18" charset="0"/>
                          <a:cs typeface="Times New Roman" pitchFamily="18" charset="0"/>
                        </a:rPr>
                        <a:t>IEEE JBHI, 2024</a:t>
                      </a:r>
                      <a:endParaRPr lang="da-DK" sz="1400" dirty="0">
                        <a:latin typeface="Times New Roman" pitchFamily="18" charset="0"/>
                        <a:cs typeface="Times New Roman" pitchFamily="18" charset="0"/>
                      </a:endParaRPr>
                    </a:p>
                  </a:txBody>
                  <a:tcPr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Integrated health data for predictions</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Improved accuracy and tailored interventions.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Lacks long-term impact studies.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718622">
                <a:tc>
                  <a:txBody>
                    <a:bodyPr/>
                    <a:lstStyle/>
                    <a:p>
                      <a:pPr marL="92075">
                        <a:lnSpc>
                          <a:spcPct val="100000"/>
                        </a:lnSpc>
                        <a:spcBef>
                          <a:spcPts val="275"/>
                        </a:spcBef>
                      </a:pPr>
                      <a:r>
                        <a:rPr sz="1400" spc="-50" dirty="0">
                          <a:latin typeface="Calibri"/>
                          <a:cs typeface="Calibri"/>
                        </a:rPr>
                        <a:t>3</a:t>
                      </a:r>
                      <a:endParaRPr sz="1400">
                        <a:latin typeface="Calibri"/>
                        <a:cs typeface="Calibri"/>
                      </a:endParaRPr>
                    </a:p>
                  </a:txBody>
                  <a:tcPr marL="0" marR="0" marT="3492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Deep Learning in Obesity Prediction</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Lee H. and Kim J.</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Medical Informatics, 2021</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Integrated activity and diet with AI</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Linked lifestyle with obesity outcomes.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Ignored environmental factors.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r h="615055">
                <a:tc>
                  <a:txBody>
                    <a:bodyPr/>
                    <a:lstStyle/>
                    <a:p>
                      <a:pPr marL="92075">
                        <a:lnSpc>
                          <a:spcPct val="100000"/>
                        </a:lnSpc>
                        <a:spcBef>
                          <a:spcPts val="285"/>
                        </a:spcBef>
                      </a:pPr>
                      <a:r>
                        <a:rPr sz="1400" spc="-50" dirty="0">
                          <a:latin typeface="Calibri"/>
                          <a:cs typeface="Calibri"/>
                        </a:rPr>
                        <a:t>4</a:t>
                      </a:r>
                      <a:endParaRPr sz="1400" dirty="0">
                        <a:latin typeface="Calibri"/>
                        <a:cs typeface="Calibri"/>
                      </a:endParaRPr>
                    </a:p>
                  </a:txBody>
                  <a:tcPr marL="0" marR="0" marT="3619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Global Obesity Trends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err="1">
                          <a:latin typeface="Times New Roman" pitchFamily="18" charset="0"/>
                          <a:cs typeface="Times New Roman" pitchFamily="18" charset="0"/>
                        </a:rPr>
                        <a:t>Abarca-Gómez</a:t>
                      </a:r>
                      <a:r>
                        <a:rPr lang="en-US" sz="1400" dirty="0">
                          <a:latin typeface="Times New Roman" pitchFamily="18" charset="0"/>
                          <a:cs typeface="Times New Roman" pitchFamily="18" charset="0"/>
                        </a:rPr>
                        <a:t> L. et al.</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The Lancet, 2017</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Analyzed global BMI data</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Highlighted rising obesity rates globally.</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No predictive modeling included.</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15055">
                <a:tc>
                  <a:txBody>
                    <a:bodyPr/>
                    <a:lstStyle/>
                    <a:p>
                      <a:pPr marL="92075">
                        <a:lnSpc>
                          <a:spcPct val="100000"/>
                        </a:lnSpc>
                        <a:spcBef>
                          <a:spcPts val="285"/>
                        </a:spcBef>
                      </a:pPr>
                      <a:r>
                        <a:rPr lang="en-US" sz="1400" dirty="0">
                          <a:latin typeface="Calibri"/>
                          <a:cs typeface="Calibri"/>
                        </a:rPr>
                        <a:t>5</a:t>
                      </a:r>
                      <a:endParaRPr sz="1400" dirty="0">
                        <a:latin typeface="Calibri"/>
                        <a:cs typeface="Calibri"/>
                      </a:endParaRPr>
                    </a:p>
                  </a:txBody>
                  <a:tcPr marL="0" marR="0" marT="36195"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Predictive Modeling for Adolescent Obesity</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pl-PL" sz="1400" dirty="0">
                          <a:latin typeface="Times New Roman" pitchFamily="18" charset="0"/>
                          <a:cs typeface="Times New Roman" pitchFamily="18" charset="0"/>
                        </a:rPr>
                        <a:t>Kim S. and Kim J.</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BMC Public Health, 2021</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Used statistical models for obesity prediction</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Showed correlation between diet and physical activity with obesity.</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Limited focus on psychosocial factors.</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99865" y="283463"/>
            <a:ext cx="5544820" cy="632460"/>
          </a:xfrm>
          <a:prstGeom prst="rect">
            <a:avLst/>
          </a:prstGeom>
        </p:spPr>
        <p:txBody>
          <a:bodyPr vert="horz" wrap="square" lIns="0" tIns="16510" rIns="0" bIns="0" rtlCol="0">
            <a:spAutoFit/>
          </a:bodyPr>
          <a:lstStyle/>
          <a:p>
            <a:pPr marL="12700">
              <a:lnSpc>
                <a:spcPct val="100000"/>
              </a:lnSpc>
              <a:spcBef>
                <a:spcPts val="130"/>
              </a:spcBef>
            </a:pPr>
            <a:r>
              <a:rPr sz="3950" dirty="0"/>
              <a:t>LITERATURE</a:t>
            </a:r>
            <a:r>
              <a:rPr sz="3950" spc="-185" dirty="0"/>
              <a:t> </a:t>
            </a:r>
            <a:r>
              <a:rPr sz="3950" spc="-10" dirty="0"/>
              <a:t>SURVEY</a:t>
            </a:r>
            <a:endParaRPr sz="395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6</a:t>
            </a:fld>
            <a:endParaRPr spc="-25" dirty="0"/>
          </a:p>
        </p:txBody>
      </p:sp>
      <p:graphicFrame>
        <p:nvGraphicFramePr>
          <p:cNvPr id="3" name="object 3"/>
          <p:cNvGraphicFramePr>
            <a:graphicFrameLocks noGrp="1"/>
          </p:cNvGraphicFramePr>
          <p:nvPr>
            <p:extLst>
              <p:ext uri="{D42A27DB-BD31-4B8C-83A1-F6EECF244321}">
                <p14:modId xmlns:p14="http://schemas.microsoft.com/office/powerpoint/2010/main" val="2716198578"/>
              </p:ext>
            </p:extLst>
          </p:nvPr>
        </p:nvGraphicFramePr>
        <p:xfrm>
          <a:off x="685800" y="1052194"/>
          <a:ext cx="11125203" cy="5190684"/>
        </p:xfrm>
        <a:graphic>
          <a:graphicData uri="http://schemas.openxmlformats.org/drawingml/2006/table">
            <a:tbl>
              <a:tblPr firstRow="1" bandRow="1">
                <a:tableStyleId>{2D5ABB26-0587-4C30-8999-92F81FD0307C}</a:tableStyleId>
              </a:tblPr>
              <a:tblGrid>
                <a:gridCol w="625319">
                  <a:extLst>
                    <a:ext uri="{9D8B030D-6E8A-4147-A177-3AD203B41FA5}">
                      <a16:colId xmlns:a16="http://schemas.microsoft.com/office/drawing/2014/main" val="20000"/>
                    </a:ext>
                  </a:extLst>
                </a:gridCol>
                <a:gridCol w="1998019">
                  <a:extLst>
                    <a:ext uri="{9D8B030D-6E8A-4147-A177-3AD203B41FA5}">
                      <a16:colId xmlns:a16="http://schemas.microsoft.com/office/drawing/2014/main" val="20001"/>
                    </a:ext>
                  </a:extLst>
                </a:gridCol>
                <a:gridCol w="1665124">
                  <a:extLst>
                    <a:ext uri="{9D8B030D-6E8A-4147-A177-3AD203B41FA5}">
                      <a16:colId xmlns:a16="http://schemas.microsoft.com/office/drawing/2014/main" val="20002"/>
                    </a:ext>
                  </a:extLst>
                </a:gridCol>
                <a:gridCol w="1578938">
                  <a:extLst>
                    <a:ext uri="{9D8B030D-6E8A-4147-A177-3AD203B41FA5}">
                      <a16:colId xmlns:a16="http://schemas.microsoft.com/office/drawing/2014/main" val="20003"/>
                    </a:ext>
                  </a:extLst>
                </a:gridCol>
                <a:gridCol w="2133600">
                  <a:extLst>
                    <a:ext uri="{9D8B030D-6E8A-4147-A177-3AD203B41FA5}">
                      <a16:colId xmlns:a16="http://schemas.microsoft.com/office/drawing/2014/main" val="20004"/>
                    </a:ext>
                  </a:extLst>
                </a:gridCol>
                <a:gridCol w="1676400">
                  <a:extLst>
                    <a:ext uri="{9D8B030D-6E8A-4147-A177-3AD203B41FA5}">
                      <a16:colId xmlns:a16="http://schemas.microsoft.com/office/drawing/2014/main" val="20005"/>
                    </a:ext>
                  </a:extLst>
                </a:gridCol>
                <a:gridCol w="1447803">
                  <a:extLst>
                    <a:ext uri="{9D8B030D-6E8A-4147-A177-3AD203B41FA5}">
                      <a16:colId xmlns:a16="http://schemas.microsoft.com/office/drawing/2014/main" val="20006"/>
                    </a:ext>
                  </a:extLst>
                </a:gridCol>
              </a:tblGrid>
              <a:tr h="710124">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550" b="1" spc="-10" dirty="0">
                          <a:latin typeface="Calibri"/>
                          <a:cs typeface="Calibri"/>
                        </a:rPr>
                        <a:t>Title</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lang="en-US" sz="1550" b="1" dirty="0">
                          <a:latin typeface="Calibri"/>
                          <a:cs typeface="Calibri"/>
                        </a:rPr>
                        <a:t> </a:t>
                      </a:r>
                      <a:r>
                        <a:rPr sz="1550" b="1" dirty="0">
                          <a:latin typeface="Calibri"/>
                          <a:cs typeface="Calibri"/>
                        </a:rPr>
                        <a:t>Name</a:t>
                      </a:r>
                      <a:r>
                        <a:rPr lang="en-IN"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88010" marR="367030" indent="-208915">
                        <a:lnSpc>
                          <a:spcPct val="104900"/>
                        </a:lnSpc>
                        <a:spcBef>
                          <a:spcPts val="229"/>
                        </a:spcBef>
                      </a:pPr>
                      <a:r>
                        <a:rPr sz="1550" b="1" spc="-10" dirty="0">
                          <a:latin typeface="Calibri"/>
                          <a:cs typeface="Calibri"/>
                        </a:rPr>
                        <a:t>Methodology 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extLst>
                  <a:ext uri="{0D108BD9-81ED-4DB2-BD59-A6C34878D82A}">
                    <a16:rowId xmlns:a16="http://schemas.microsoft.com/office/drawing/2014/main" val="10000"/>
                  </a:ext>
                </a:extLst>
              </a:tr>
              <a:tr h="1060897">
                <a:tc>
                  <a:txBody>
                    <a:bodyPr/>
                    <a:lstStyle/>
                    <a:p>
                      <a:pPr marL="92075">
                        <a:lnSpc>
                          <a:spcPct val="100000"/>
                        </a:lnSpc>
                        <a:spcBef>
                          <a:spcPts val="254"/>
                        </a:spcBef>
                      </a:pPr>
                      <a:r>
                        <a:rPr lang="en-US" sz="1400" spc="-50" dirty="0">
                          <a:latin typeface="Calibri"/>
                          <a:cs typeface="Calibri"/>
                        </a:rPr>
                        <a:t>6</a:t>
                      </a:r>
                      <a:endParaRPr sz="1400" dirty="0">
                        <a:latin typeface="Calibri"/>
                        <a:cs typeface="Calibri"/>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2075">
                        <a:lnSpc>
                          <a:spcPct val="100000"/>
                        </a:lnSpc>
                        <a:spcBef>
                          <a:spcPts val="254"/>
                        </a:spcBef>
                      </a:pPr>
                      <a:r>
                        <a:rPr lang="en-US" sz="1400" dirty="0">
                          <a:latin typeface="Times New Roman" pitchFamily="18" charset="0"/>
                          <a:cs typeface="Times New Roman" pitchFamily="18" charset="0"/>
                        </a:rPr>
                        <a:t>A patient-specific single sensor IoT-based wearable system</a:t>
                      </a:r>
                      <a:endParaRPr sz="1400" dirty="0">
                        <a:latin typeface="Times New Roman" pitchFamily="18" charset="0"/>
                        <a:cs typeface="Times New Roman" pitchFamily="18" charset="0"/>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IN" sz="1400" dirty="0">
                          <a:latin typeface="Times New Roman" pitchFamily="18" charset="0"/>
                          <a:cs typeface="Times New Roman" pitchFamily="18" charset="0"/>
                        </a:rPr>
                        <a:t>Erika R. Cheng</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marL="95250">
                        <a:lnSpc>
                          <a:spcPct val="100000"/>
                        </a:lnSpc>
                        <a:spcBef>
                          <a:spcPts val="254"/>
                        </a:spcBef>
                      </a:pPr>
                      <a:r>
                        <a:rPr lang="en-US" sz="1400" dirty="0">
                          <a:latin typeface="Times New Roman" pitchFamily="18" charset="0"/>
                          <a:cs typeface="Times New Roman" pitchFamily="18" charset="0"/>
                        </a:rPr>
                        <a:t>2022</a:t>
                      </a:r>
                      <a:endParaRPr sz="1400" dirty="0">
                        <a:latin typeface="Times New Roman" pitchFamily="18" charset="0"/>
                        <a:cs typeface="Times New Roman" pitchFamily="18" charset="0"/>
                      </a:endParaRPr>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The methodology of the paper involves the implementation of IoT-based wearable sensors.</a:t>
                      </a:r>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key findings of the paper include improved accuracy in patient monitoring.</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future scope of the paper lies in the potential for real-time data integration.</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030163">
                <a:tc>
                  <a:txBody>
                    <a:bodyPr/>
                    <a:lstStyle/>
                    <a:p>
                      <a:pPr marL="92075">
                        <a:lnSpc>
                          <a:spcPct val="100000"/>
                        </a:lnSpc>
                        <a:spcBef>
                          <a:spcPts val="265"/>
                        </a:spcBef>
                      </a:pPr>
                      <a:r>
                        <a:rPr lang="en-US" sz="1400" spc="-50" dirty="0">
                          <a:latin typeface="Calibri"/>
                          <a:cs typeface="Calibri"/>
                        </a:rPr>
                        <a:t>7</a:t>
                      </a:r>
                      <a:endParaRPr sz="1400" dirty="0">
                        <a:latin typeface="Calibri"/>
                        <a:cs typeface="Calibri"/>
                      </a:endParaRPr>
                    </a:p>
                  </a:txBody>
                  <a:tcPr marL="0" marR="0" marT="3365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Sleep and Obesity in Children and Adolescents: A Systematic Review</a:t>
                      </a:r>
                      <a:endParaRPr sz="1400" dirty="0">
                        <a:latin typeface="Times New Roman" pitchFamily="18" charset="0"/>
                        <a:cs typeface="Times New Roman" pitchFamily="18" charset="0"/>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r>
                        <a:rPr lang="da-DK" sz="1400" dirty="0">
                          <a:latin typeface="Times New Roman" pitchFamily="18" charset="0"/>
                          <a:cs typeface="Times New Roman" pitchFamily="18" charset="0"/>
                        </a:rPr>
                        <a:t>Xiaoli Chen</a:t>
                      </a:r>
                    </a:p>
                  </a:txBody>
                  <a:tcPr anchor="ctr">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r>
                        <a:rPr lang="en-US" sz="1400" dirty="0">
                          <a:latin typeface="Times New Roman" pitchFamily="18" charset="0"/>
                          <a:cs typeface="Times New Roman" pitchFamily="18" charset="0"/>
                        </a:rPr>
                        <a:t>2011</a:t>
                      </a:r>
                      <a:endParaRPr lang="da-DK" sz="1400" dirty="0">
                        <a:latin typeface="Times New Roman" pitchFamily="18" charset="0"/>
                        <a:cs typeface="Times New Roman" pitchFamily="18" charset="0"/>
                      </a:endParaRPr>
                    </a:p>
                  </a:txBody>
                  <a:tcPr anchor="ctr">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methodology of the paper involved a systematic review of literature.</a:t>
                      </a:r>
                      <a:endParaRPr sz="1400" dirty="0">
                        <a:latin typeface="Times New Roman" pitchFamily="18" charset="0"/>
                        <a:cs typeface="Times New Roman" pitchFamily="18" charset="0"/>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key findings of the paper include a significant correlation between sleep duration and obesity risk.</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future scope of the paper highlights the need for longitudinal studies.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718622">
                <a:tc>
                  <a:txBody>
                    <a:bodyPr/>
                    <a:lstStyle/>
                    <a:p>
                      <a:pPr marL="92075">
                        <a:lnSpc>
                          <a:spcPct val="100000"/>
                        </a:lnSpc>
                        <a:spcBef>
                          <a:spcPts val="275"/>
                        </a:spcBef>
                      </a:pPr>
                      <a:r>
                        <a:rPr lang="en-US" sz="1400" spc="-50" dirty="0">
                          <a:latin typeface="Calibri"/>
                          <a:cs typeface="Calibri"/>
                        </a:rPr>
                        <a:t>8</a:t>
                      </a:r>
                      <a:endParaRPr sz="1400" dirty="0">
                        <a:latin typeface="Calibri"/>
                        <a:cs typeface="Calibri"/>
                      </a:endParaRPr>
                    </a:p>
                  </a:txBody>
                  <a:tcPr marL="0" marR="0" marT="3492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Promoting obesity prevention and healthy habits in schools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IN" sz="1400" dirty="0" err="1">
                          <a:latin typeface="Times New Roman" pitchFamily="18" charset="0"/>
                          <a:cs typeface="Times New Roman" pitchFamily="18" charset="0"/>
                        </a:rPr>
                        <a:t>Wenyan</a:t>
                      </a:r>
                      <a:r>
                        <a:rPr lang="en-IN" sz="1400" dirty="0">
                          <a:latin typeface="Times New Roman" pitchFamily="18" charset="0"/>
                          <a:cs typeface="Times New Roman" pitchFamily="18" charset="0"/>
                        </a:rPr>
                        <a:t> Li</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2023</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methodology of the paper involves several interventions in school settings.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The key findings of the paper include positive behavioral changes among students.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nSpc>
                          <a:spcPct val="100000"/>
                        </a:lnSpc>
                      </a:pPr>
                      <a:r>
                        <a:rPr lang="en-US" sz="1400" dirty="0">
                          <a:latin typeface="Times New Roman" pitchFamily="18" charset="0"/>
                          <a:cs typeface="Times New Roman" pitchFamily="18" charset="0"/>
                        </a:rPr>
                        <a:t> The future scope of the paper highlights several challenges in large-scale implementation.</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r h="615055">
                <a:tc>
                  <a:txBody>
                    <a:bodyPr/>
                    <a:lstStyle/>
                    <a:p>
                      <a:pPr marL="92075">
                        <a:lnSpc>
                          <a:spcPct val="100000"/>
                        </a:lnSpc>
                        <a:spcBef>
                          <a:spcPts val="285"/>
                        </a:spcBef>
                      </a:pPr>
                      <a:r>
                        <a:rPr lang="en-US" sz="1400" spc="-50" dirty="0">
                          <a:latin typeface="Calibri"/>
                          <a:cs typeface="Calibri"/>
                        </a:rPr>
                        <a:t>9</a:t>
                      </a:r>
                      <a:endParaRPr sz="1400" dirty="0">
                        <a:latin typeface="Calibri"/>
                        <a:cs typeface="Calibri"/>
                      </a:endParaRPr>
                    </a:p>
                  </a:txBody>
                  <a:tcPr marL="0" marR="0" marT="36195"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Generalized Cross-Entropy Loss for Training Deep Neural Networks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IN" sz="1400" dirty="0">
                          <a:latin typeface="Times New Roman" pitchFamily="18" charset="0"/>
                          <a:cs typeface="Times New Roman" pitchFamily="18" charset="0"/>
                        </a:rPr>
                        <a:t>Jordi </a:t>
                      </a:r>
                      <a:r>
                        <a:rPr lang="en-IN" sz="1400" dirty="0" err="1">
                          <a:latin typeface="Times New Roman" pitchFamily="18" charset="0"/>
                          <a:cs typeface="Times New Roman" pitchFamily="18" charset="0"/>
                        </a:rPr>
                        <a:t>Torner</a:t>
                      </a:r>
                      <a:endParaRPr lang="en-IN" sz="1400" dirty="0">
                        <a:latin typeface="Times New Roman" pitchFamily="18" charset="0"/>
                        <a:cs typeface="Times New Roman" pitchFamily="18" charset="0"/>
                      </a:endParaRPr>
                    </a:p>
                    <a:p>
                      <a:pPr>
                        <a:lnSpc>
                          <a:spcPct val="100000"/>
                        </a:lnSpc>
                      </a:pP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 2018</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The methodology of the paper involves several advanced loss functions for deep learning.</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The key findings of the paper include improved robustness against label noise.</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tc>
                  <a:txBody>
                    <a:bodyPr/>
                    <a:lstStyle/>
                    <a:p>
                      <a:pPr>
                        <a:lnSpc>
                          <a:spcPct val="100000"/>
                        </a:lnSpc>
                      </a:pPr>
                      <a:r>
                        <a:rPr lang="en-US" sz="1400" dirty="0">
                          <a:latin typeface="Times New Roman" pitchFamily="18" charset="0"/>
                          <a:cs typeface="Times New Roman" pitchFamily="18" charset="0"/>
                        </a:rPr>
                        <a:t>The future scope of the research presented in the paper includes testing in real-world noisy datasets.</a:t>
                      </a:r>
                      <a:endParaRPr sz="1400" dirty="0">
                        <a:latin typeface="Times New Roman" pitchFamily="18" charset="0"/>
                        <a:cs typeface="Times New Roman" pitchFamily="18" charset="0"/>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818678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188210">
              <a:lnSpc>
                <a:spcPct val="100000"/>
              </a:lnSpc>
              <a:spcBef>
                <a:spcPts val="130"/>
              </a:spcBef>
            </a:pPr>
            <a:r>
              <a:rPr spc="-35" dirty="0"/>
              <a:t>LITERATURE</a:t>
            </a:r>
            <a:r>
              <a:rPr spc="-204" dirty="0"/>
              <a:t> </a:t>
            </a:r>
            <a:r>
              <a:rPr spc="-10" dirty="0"/>
              <a:t>SURVEY</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79536"/>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dirty="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dirty="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7</a:t>
            </a:fld>
            <a:endParaRPr spc="-25" dirty="0"/>
          </a:p>
        </p:txBody>
      </p:sp>
      <p:sp>
        <p:nvSpPr>
          <p:cNvPr id="3" name="object 3"/>
          <p:cNvSpPr txBox="1"/>
          <p:nvPr/>
        </p:nvSpPr>
        <p:spPr>
          <a:xfrm>
            <a:off x="993775" y="1483469"/>
            <a:ext cx="10664825" cy="4203074"/>
          </a:xfrm>
          <a:prstGeom prst="rect">
            <a:avLst/>
          </a:prstGeom>
        </p:spPr>
        <p:txBody>
          <a:bodyPr vert="horz" wrap="square" lIns="0" tIns="98425" rIns="0" bIns="0" rtlCol="0">
            <a:spAutoFit/>
          </a:bodyPr>
          <a:lstStyle/>
          <a:p>
            <a:pPr marL="240665" indent="-227965" algn="just">
              <a:lnSpc>
                <a:spcPct val="100000"/>
              </a:lnSpc>
              <a:spcBef>
                <a:spcPts val="775"/>
              </a:spcBef>
              <a:buFont typeface="Arial MT"/>
              <a:buChar char="•"/>
              <a:tabLst>
                <a:tab pos="240665" algn="l"/>
              </a:tabLst>
            </a:pPr>
            <a:r>
              <a:rPr lang="en-US" sz="2400" dirty="0">
                <a:latin typeface="Times New Roman"/>
                <a:cs typeface="Times New Roman"/>
              </a:rPr>
              <a:t>Research highlights the correlation between Body Mass Index (BMI) and waist circumference (WC) as critical indicators of obesity risk in adolescents.</a:t>
            </a:r>
          </a:p>
          <a:p>
            <a:pPr marL="240665" indent="-227965" algn="just">
              <a:lnSpc>
                <a:spcPct val="100000"/>
              </a:lnSpc>
              <a:spcBef>
                <a:spcPts val="775"/>
              </a:spcBef>
              <a:buFont typeface="Arial MT"/>
              <a:buChar char="•"/>
              <a:tabLst>
                <a:tab pos="240665" algn="l"/>
              </a:tabLst>
            </a:pPr>
            <a:r>
              <a:rPr lang="en-US" sz="2400" dirty="0">
                <a:latin typeface="Times New Roman"/>
                <a:cs typeface="Times New Roman"/>
              </a:rPr>
              <a:t>Gender differences in obesity prevalence and risk factors have been documented, necessitating gender-sensitive approaches in intervention strategies.</a:t>
            </a:r>
          </a:p>
          <a:p>
            <a:pPr marL="240665" indent="-227965" algn="just">
              <a:lnSpc>
                <a:spcPct val="100000"/>
              </a:lnSpc>
              <a:spcBef>
                <a:spcPts val="775"/>
              </a:spcBef>
              <a:buFont typeface="Arial MT"/>
              <a:buChar char="•"/>
              <a:tabLst>
                <a:tab pos="240665" algn="l"/>
              </a:tabLst>
            </a:pPr>
            <a:r>
              <a:rPr lang="en-US" sz="2400" dirty="0">
                <a:latin typeface="Times New Roman"/>
                <a:cs typeface="Times New Roman"/>
              </a:rPr>
              <a:t>Machine learning techniques have shown promise in predicting obesity risk, outperforming traditional statistical methods in accuracy and reliability.</a:t>
            </a:r>
          </a:p>
          <a:p>
            <a:pPr marL="240665" indent="-227965" algn="just">
              <a:lnSpc>
                <a:spcPct val="100000"/>
              </a:lnSpc>
              <a:spcBef>
                <a:spcPts val="775"/>
              </a:spcBef>
              <a:buFont typeface="Arial MT"/>
              <a:buChar char="•"/>
              <a:tabLst>
                <a:tab pos="240665" algn="l"/>
              </a:tabLst>
            </a:pPr>
            <a:r>
              <a:rPr lang="en-US" sz="2400" dirty="0">
                <a:latin typeface="Times New Roman"/>
                <a:cs typeface="Times New Roman"/>
              </a:rPr>
              <a:t>Previous studies emphasize the importance of incorporating various health metrics, such as caloric intake and physical activity levels, into predictive models.</a:t>
            </a:r>
          </a:p>
          <a:p>
            <a:pPr marL="240665" indent="-227965" algn="just">
              <a:lnSpc>
                <a:spcPct val="100000"/>
              </a:lnSpc>
              <a:spcBef>
                <a:spcPts val="775"/>
              </a:spcBef>
              <a:buFont typeface="Arial MT"/>
              <a:buChar char="•"/>
              <a:tabLst>
                <a:tab pos="240665" algn="l"/>
              </a:tabLst>
            </a:pPr>
            <a:r>
              <a:rPr lang="en-US" sz="2400" dirty="0">
                <a:latin typeface="Times New Roman"/>
                <a:cs typeface="Times New Roman"/>
              </a:rPr>
              <a:t>Data preprocessing is crucial for enhancing model performance, with techniques like outlier detection and handling missing values being widely recognized.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856230">
              <a:lnSpc>
                <a:spcPct val="100000"/>
              </a:lnSpc>
              <a:spcBef>
                <a:spcPts val="130"/>
              </a:spcBef>
            </a:pPr>
            <a:r>
              <a:rPr dirty="0"/>
              <a:t>RESEARCH</a:t>
            </a:r>
            <a:r>
              <a:rPr spc="-140" dirty="0"/>
              <a:t> </a:t>
            </a:r>
            <a:r>
              <a:rPr spc="-20" dirty="0"/>
              <a:t>GAPS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8</a:t>
            </a:fld>
            <a:endParaRPr spc="-25" dirty="0"/>
          </a:p>
        </p:txBody>
      </p:sp>
      <p:sp>
        <p:nvSpPr>
          <p:cNvPr id="3" name="object 3"/>
          <p:cNvSpPr txBox="1"/>
          <p:nvPr/>
        </p:nvSpPr>
        <p:spPr>
          <a:xfrm>
            <a:off x="917576" y="1730872"/>
            <a:ext cx="5232098" cy="469359"/>
          </a:xfrm>
          <a:prstGeom prst="rect">
            <a:avLst/>
          </a:prstGeom>
        </p:spPr>
        <p:txBody>
          <a:bodyPr vert="horz" wrap="square" lIns="0" tIns="99060" rIns="0" bIns="0" rtlCol="0">
            <a:spAutoFit/>
          </a:bodyPr>
          <a:lstStyle/>
          <a:p>
            <a:pPr marL="241300" indent="-228600" algn="just">
              <a:lnSpc>
                <a:spcPct val="100000"/>
              </a:lnSpc>
              <a:spcBef>
                <a:spcPts val="780"/>
              </a:spcBef>
              <a:buFont typeface="Arial MT"/>
              <a:buChar char="•"/>
              <a:tabLst>
                <a:tab pos="241300" algn="l"/>
              </a:tabLst>
            </a:pPr>
            <a:endParaRPr lang="en-US" sz="2400" dirty="0">
              <a:latin typeface="Times New Roman"/>
              <a:cs typeface="Times New Roman"/>
            </a:endParaRPr>
          </a:p>
        </p:txBody>
      </p:sp>
      <p:sp>
        <p:nvSpPr>
          <p:cNvPr id="14" name="TextBox 13">
            <a:extLst>
              <a:ext uri="{FF2B5EF4-FFF2-40B4-BE49-F238E27FC236}">
                <a16:creationId xmlns:a16="http://schemas.microsoft.com/office/drawing/2014/main" id="{9D7A50FA-A553-F3AB-937E-12A323214BC2}"/>
              </a:ext>
            </a:extLst>
          </p:cNvPr>
          <p:cNvSpPr txBox="1"/>
          <p:nvPr/>
        </p:nvSpPr>
        <p:spPr>
          <a:xfrm>
            <a:off x="609600" y="1508607"/>
            <a:ext cx="11049000" cy="4893647"/>
          </a:xfrm>
          <a:prstGeom prst="rect">
            <a:avLst/>
          </a:prstGeom>
          <a:noFill/>
        </p:spPr>
        <p:txBody>
          <a:bodyPr wrap="square">
            <a:spAutoFit/>
          </a:bodyPr>
          <a:lstStyle/>
          <a:p>
            <a:pPr marL="285750" indent="-285750" algn="just">
              <a:buFont typeface="Arial" panose="020B0604020202020204" pitchFamily="34" charset="0"/>
              <a:buChar char="•"/>
            </a:pPr>
            <a:r>
              <a:rPr lang="en-US" sz="2400" dirty="0"/>
              <a:t>Despite significant advancements, existing obesity prediction models face critical limitations. </a:t>
            </a:r>
          </a:p>
          <a:p>
            <a:pPr marL="285750" indent="-285750" algn="just">
              <a:buFont typeface="Arial" panose="020B0604020202020204" pitchFamily="34" charset="0"/>
              <a:buChar char="•"/>
            </a:pPr>
            <a:r>
              <a:rPr lang="en-US" sz="2400" dirty="0"/>
              <a:t>Most studies lack dynamic, real-time capabilities and fail to incorporate evolving health behaviors. </a:t>
            </a:r>
          </a:p>
          <a:p>
            <a:pPr marL="285750" indent="-285750" algn="just">
              <a:buFont typeface="Arial" panose="020B0604020202020204" pitchFamily="34" charset="0"/>
              <a:buChar char="•"/>
            </a:pPr>
            <a:r>
              <a:rPr lang="en-US" sz="2400" dirty="0"/>
              <a:t>The role of mental health in obesity risk remains underexplored, and socio-economic disparities are often overlooked. Few </a:t>
            </a:r>
          </a:p>
          <a:p>
            <a:pPr marL="285750" indent="-285750" algn="just"/>
            <a:r>
              <a:rPr lang="en-US" sz="2400" dirty="0"/>
              <a:t>    models consider ethical concerns regarding AI </a:t>
            </a:r>
          </a:p>
          <a:p>
            <a:pPr marL="285750" indent="-285750" algn="just"/>
            <a:r>
              <a:rPr lang="en-US" sz="2400" dirty="0"/>
              <a:t>    implementation, particularly related to privacy</a:t>
            </a:r>
          </a:p>
          <a:p>
            <a:pPr marL="285750" indent="-285750" algn="just"/>
            <a:r>
              <a:rPr lang="en-US" sz="2400" dirty="0"/>
              <a:t>    and bias. </a:t>
            </a:r>
          </a:p>
          <a:p>
            <a:pPr marL="285750" indent="-285750" algn="just">
              <a:buFont typeface="Arial" panose="020B0604020202020204" pitchFamily="34" charset="0"/>
              <a:buChar char="•"/>
            </a:pPr>
            <a:r>
              <a:rPr lang="en-US" sz="2400" dirty="0"/>
              <a:t>Additionally, there is a dearth of research</a:t>
            </a:r>
          </a:p>
          <a:p>
            <a:pPr marL="285750" indent="-285750" algn="just"/>
            <a:r>
              <a:rPr lang="en-US" sz="2400" dirty="0"/>
              <a:t>   focusing on participatory health strategies that </a:t>
            </a:r>
          </a:p>
          <a:p>
            <a:pPr marL="285750" indent="-285750" algn="just"/>
            <a:r>
              <a:rPr lang="en-US" sz="2400" dirty="0"/>
              <a:t>   actively involve adolescents in decision-making </a:t>
            </a:r>
          </a:p>
          <a:p>
            <a:pPr marL="285750" indent="-285750" algn="just"/>
            <a:r>
              <a:rPr lang="en-US" sz="2400" dirty="0"/>
              <a:t>   processes.</a:t>
            </a:r>
            <a:endParaRPr lang="en-IN" sz="2400" dirty="0">
              <a:latin typeface="Times New Roman" panose="02020603050405020304" pitchFamily="18" charset="0"/>
              <a:cs typeface="Times New Roman" panose="02020603050405020304" pitchFamily="18" charset="0"/>
            </a:endParaRPr>
          </a:p>
        </p:txBody>
      </p:sp>
      <p:pic>
        <p:nvPicPr>
          <p:cNvPr id="12" name="Picture 11"/>
          <p:cNvPicPr>
            <a:picLocks noChangeAspect="1"/>
          </p:cNvPicPr>
          <p:nvPr/>
        </p:nvPicPr>
        <p:blipFill>
          <a:blip r:embed="rId2" cstate="print"/>
          <a:stretch>
            <a:fillRect/>
          </a:stretch>
        </p:blipFill>
        <p:spPr>
          <a:xfrm>
            <a:off x="7620000" y="3429000"/>
            <a:ext cx="3962400" cy="2895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856230">
              <a:lnSpc>
                <a:spcPct val="100000"/>
              </a:lnSpc>
              <a:spcBef>
                <a:spcPts val="130"/>
              </a:spcBef>
            </a:pPr>
            <a:r>
              <a:rPr lang="en-IN" dirty="0"/>
              <a:t>RESEARCH</a:t>
            </a:r>
            <a:r>
              <a:rPr lang="en-IN" spc="-140" dirty="0"/>
              <a:t> </a:t>
            </a:r>
            <a:r>
              <a:rPr lang="en-IN" spc="-20" dirty="0"/>
              <a:t>GAPS</a:t>
            </a:r>
            <a:endParaRPr spc="-2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20-12-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pPr marL="12700">
                <a:lnSpc>
                  <a:spcPts val="1410"/>
                </a:lnSpc>
              </a:pPr>
              <a:t>9</a:t>
            </a:fld>
            <a:endParaRPr spc="-25" dirty="0"/>
          </a:p>
        </p:txBody>
      </p:sp>
      <p:sp>
        <p:nvSpPr>
          <p:cNvPr id="3" name="object 3"/>
          <p:cNvSpPr txBox="1"/>
          <p:nvPr/>
        </p:nvSpPr>
        <p:spPr>
          <a:xfrm>
            <a:off x="917576" y="1730872"/>
            <a:ext cx="10588624" cy="469359"/>
          </a:xfrm>
          <a:prstGeom prst="rect">
            <a:avLst/>
          </a:prstGeom>
        </p:spPr>
        <p:txBody>
          <a:bodyPr vert="horz" wrap="square" lIns="0" tIns="99060" rIns="0" bIns="0" rtlCol="0">
            <a:spAutoFit/>
          </a:bodyPr>
          <a:lstStyle/>
          <a:p>
            <a:pPr marL="241300" indent="-228600" algn="just">
              <a:lnSpc>
                <a:spcPct val="100000"/>
              </a:lnSpc>
              <a:spcBef>
                <a:spcPts val="780"/>
              </a:spcBef>
              <a:buFont typeface="Arial MT"/>
              <a:buChar char="•"/>
              <a:tabLst>
                <a:tab pos="241300" algn="l"/>
              </a:tabLst>
            </a:pPr>
            <a:endParaRPr lang="en-US" sz="2400" dirty="0">
              <a:latin typeface="Times New Roman"/>
              <a:cs typeface="Times New Roman"/>
            </a:endParaRPr>
          </a:p>
        </p:txBody>
      </p:sp>
      <p:sp>
        <p:nvSpPr>
          <p:cNvPr id="11" name="TextBox 10">
            <a:extLst>
              <a:ext uri="{FF2B5EF4-FFF2-40B4-BE49-F238E27FC236}">
                <a16:creationId xmlns:a16="http://schemas.microsoft.com/office/drawing/2014/main" id="{C13D2020-5D73-4ADF-3AD2-33953F98E68A}"/>
              </a:ext>
            </a:extLst>
          </p:cNvPr>
          <p:cNvSpPr txBox="1"/>
          <p:nvPr/>
        </p:nvSpPr>
        <p:spPr>
          <a:xfrm>
            <a:off x="762000" y="1483468"/>
            <a:ext cx="10896600" cy="4524315"/>
          </a:xfrm>
          <a:prstGeom prst="rect">
            <a:avLst/>
          </a:prstGeom>
          <a:noFill/>
        </p:spPr>
        <p:txBody>
          <a:bodyPr wrap="square">
            <a:sp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Current literature often overlooks the role of mental health and its impact on obesity risk among adolescents, indicating a need for more comprehensive approaches.</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Few studies have explored the effectiveness of gender-specific interventions in reducing obesity rates among adolescents.</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There is a scarcity of research examining the impact of socio-economic status on obesity risk prediction models, which could enhance their accuracy.</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involvement of adolescents in the development and implementation of health interventions is under-researched, limiting the effectiveness of programs.</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There is a need for more studies that assess the impact of community-based interventions on adolescent obesity rates.</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Research on the ethical implications of using AI and machine learning in health predictions, particularly concerning privacy and data security, is limited.</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79107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640</TotalTime>
  <Words>3187</Words>
  <Application>Microsoft Office PowerPoint</Application>
  <PresentationFormat>Widescreen</PresentationFormat>
  <Paragraphs>476</Paragraphs>
  <Slides>32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Arial MT</vt:lpstr>
      <vt:lpstr>Calibri</vt:lpstr>
      <vt:lpstr>Times New Roman</vt:lpstr>
      <vt:lpstr>Office Theme</vt:lpstr>
      <vt:lpstr>Department of Computer Science and Engineering Overcoming the Obesity Epidemic: A Deep Learning Approach for Adolescent Prevention</vt:lpstr>
      <vt:lpstr>OUTLINE</vt:lpstr>
      <vt:lpstr>ABSTRACT</vt:lpstr>
      <vt:lpstr>INTRODUCTION</vt:lpstr>
      <vt:lpstr>LITERATURE SURVEY</vt:lpstr>
      <vt:lpstr>LITERATURE SURVEY</vt:lpstr>
      <vt:lpstr>LITERATURE SURVEY</vt:lpstr>
      <vt:lpstr>RESEARCH GAPS</vt:lpstr>
      <vt:lpstr>RESEARCH GAPS</vt:lpstr>
      <vt:lpstr>PROBLEM STATEMENT</vt:lpstr>
      <vt:lpstr>PROBLEM STATEMENT</vt:lpstr>
      <vt:lpstr>OBJECTIVES</vt:lpstr>
      <vt:lpstr>OBJECTIVES</vt:lpstr>
      <vt:lpstr>OBJECTIVES</vt:lpstr>
      <vt:lpstr>OBJECTIVES</vt:lpstr>
      <vt:lpstr>Dataset</vt:lpstr>
      <vt:lpstr>PREPROCESSING</vt:lpstr>
      <vt:lpstr>PREPROCESSING</vt:lpstr>
      <vt:lpstr>PREPROCESSING</vt:lpstr>
      <vt:lpstr>PREPROCESSING</vt:lpstr>
      <vt:lpstr>PREPROCESSING</vt:lpstr>
      <vt:lpstr>BLOCK DIAGRAM OR FLOW DIAGRAM</vt:lpstr>
      <vt:lpstr>                 XG BOOST MODEL</vt:lpstr>
      <vt:lpstr>RESULTS &amp; ANALYSIS</vt:lpstr>
      <vt:lpstr>RESULTS &amp; ANALYSIS</vt:lpstr>
      <vt:lpstr>HOME PAGE</vt:lpstr>
      <vt:lpstr>PREDICTION PAGE</vt:lpstr>
      <vt:lpstr>CONCLUSION and FUTURE SCOPE</vt:lpstr>
      <vt:lpstr>REFERENCES</vt:lpstr>
      <vt:lpstr>REFERENCES</vt:lpstr>
      <vt:lpstr>QUESTIONS and ANSWERS</vt:lpstr>
      <vt:lpstr>ACKNOWLEGEMENTS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INSTRUCTIONS</dc:title>
  <cp:lastModifiedBy>GOPISWARA RAO CHINNI</cp:lastModifiedBy>
  <cp:revision>32</cp:revision>
  <dcterms:created xsi:type="dcterms:W3CDTF">2024-12-22T10:50:11Z</dcterms:created>
  <dcterms:modified xsi:type="dcterms:W3CDTF">2025-03-17T11:29:55Z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2024-12-20T00:00:00Z</vt:filetime>
  </property>
  <property fmtid="{D5CDD505-2E9C-101B-9397-08002B2CF9AE}" pid="3" name="LastSaved">
    <vt:filetime>2024-12-22T00:00:00Z</vt:filetime>
  </property>
</Properties>
</file>